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3" r:id="rId3"/>
    <p:sldId id="275" r:id="rId4"/>
    <p:sldId id="272" r:id="rId5"/>
    <p:sldId id="256" r:id="rId6"/>
    <p:sldId id="276" r:id="rId7"/>
    <p:sldId id="277" r:id="rId8"/>
    <p:sldId id="258" r:id="rId9"/>
    <p:sldId id="278" r:id="rId10"/>
    <p:sldId id="279" r:id="rId11"/>
    <p:sldId id="264" r:id="rId12"/>
    <p:sldId id="280" r:id="rId13"/>
    <p:sldId id="259" r:id="rId14"/>
    <p:sldId id="281" r:id="rId15"/>
    <p:sldId id="267" r:id="rId16"/>
    <p:sldId id="260" r:id="rId17"/>
    <p:sldId id="266" r:id="rId18"/>
    <p:sldId id="282" r:id="rId19"/>
    <p:sldId id="265" r:id="rId20"/>
    <p:sldId id="271" r:id="rId21"/>
    <p:sldId id="268" r:id="rId22"/>
    <p:sldId id="269" r:id="rId23"/>
    <p:sldId id="270" r:id="rId24"/>
    <p:sldId id="261" r:id="rId25"/>
    <p:sldId id="283" r:id="rId26"/>
    <p:sldId id="284" r:id="rId27"/>
    <p:sldId id="262" r:id="rId28"/>
    <p:sldId id="285" r:id="rId29"/>
    <p:sldId id="286" r:id="rId30"/>
    <p:sldId id="263" r:id="rId31"/>
    <p:sldId id="287" r:id="rId32"/>
    <p:sldId id="274" r:id="rId33"/>
  </p:sldIdLst>
  <p:sldSz cx="9144000" cy="6858000" type="screen4x3"/>
  <p:notesSz cx="6858000" cy="9144000"/>
  <p:defaultTextStyle>
    <a:defPPr>
      <a:defRPr lang="nl-NL"/>
    </a:defPPr>
    <a:lvl1pPr algn="l" rtl="0" fontAlgn="base">
      <a:spcBef>
        <a:spcPct val="0"/>
      </a:spcBef>
      <a:spcAft>
        <a:spcPct val="0"/>
      </a:spcAft>
      <a:defRPr sz="1600" kern="1200">
        <a:solidFill>
          <a:srgbClr val="FFFF99"/>
        </a:solidFill>
        <a:latin typeface="Arial Unicode MS" pitchFamily="34" charset="-128"/>
        <a:ea typeface="+mn-ea"/>
        <a:cs typeface="Times New Roman" pitchFamily="18" charset="0"/>
      </a:defRPr>
    </a:lvl1pPr>
    <a:lvl2pPr marL="457200" algn="l" rtl="0" fontAlgn="base">
      <a:spcBef>
        <a:spcPct val="0"/>
      </a:spcBef>
      <a:spcAft>
        <a:spcPct val="0"/>
      </a:spcAft>
      <a:defRPr sz="1600" kern="1200">
        <a:solidFill>
          <a:srgbClr val="FFFF99"/>
        </a:solidFill>
        <a:latin typeface="Arial Unicode MS" pitchFamily="34" charset="-128"/>
        <a:ea typeface="+mn-ea"/>
        <a:cs typeface="Times New Roman" pitchFamily="18" charset="0"/>
      </a:defRPr>
    </a:lvl2pPr>
    <a:lvl3pPr marL="914400" algn="l" rtl="0" fontAlgn="base">
      <a:spcBef>
        <a:spcPct val="0"/>
      </a:spcBef>
      <a:spcAft>
        <a:spcPct val="0"/>
      </a:spcAft>
      <a:defRPr sz="1600" kern="1200">
        <a:solidFill>
          <a:srgbClr val="FFFF99"/>
        </a:solidFill>
        <a:latin typeface="Arial Unicode MS" pitchFamily="34" charset="-128"/>
        <a:ea typeface="+mn-ea"/>
        <a:cs typeface="Times New Roman" pitchFamily="18" charset="0"/>
      </a:defRPr>
    </a:lvl3pPr>
    <a:lvl4pPr marL="1371600" algn="l" rtl="0" fontAlgn="base">
      <a:spcBef>
        <a:spcPct val="0"/>
      </a:spcBef>
      <a:spcAft>
        <a:spcPct val="0"/>
      </a:spcAft>
      <a:defRPr sz="1600" kern="1200">
        <a:solidFill>
          <a:srgbClr val="FFFF99"/>
        </a:solidFill>
        <a:latin typeface="Arial Unicode MS" pitchFamily="34" charset="-128"/>
        <a:ea typeface="+mn-ea"/>
        <a:cs typeface="Times New Roman" pitchFamily="18" charset="0"/>
      </a:defRPr>
    </a:lvl4pPr>
    <a:lvl5pPr marL="1828800" algn="l" rtl="0" fontAlgn="base">
      <a:spcBef>
        <a:spcPct val="0"/>
      </a:spcBef>
      <a:spcAft>
        <a:spcPct val="0"/>
      </a:spcAft>
      <a:defRPr sz="1600" kern="1200">
        <a:solidFill>
          <a:srgbClr val="FFFF99"/>
        </a:solidFill>
        <a:latin typeface="Arial Unicode MS" pitchFamily="34" charset="-128"/>
        <a:ea typeface="+mn-ea"/>
        <a:cs typeface="Times New Roman" pitchFamily="18" charset="0"/>
      </a:defRPr>
    </a:lvl5pPr>
    <a:lvl6pPr marL="2286000" algn="l" defTabSz="914400" rtl="0" eaLnBrk="1" latinLnBrk="0" hangingPunct="1">
      <a:defRPr sz="1600" kern="1200">
        <a:solidFill>
          <a:srgbClr val="FFFF99"/>
        </a:solidFill>
        <a:latin typeface="Arial Unicode MS" pitchFamily="34" charset="-128"/>
        <a:ea typeface="+mn-ea"/>
        <a:cs typeface="Times New Roman" pitchFamily="18" charset="0"/>
      </a:defRPr>
    </a:lvl6pPr>
    <a:lvl7pPr marL="2743200" algn="l" defTabSz="914400" rtl="0" eaLnBrk="1" latinLnBrk="0" hangingPunct="1">
      <a:defRPr sz="1600" kern="1200">
        <a:solidFill>
          <a:srgbClr val="FFFF99"/>
        </a:solidFill>
        <a:latin typeface="Arial Unicode MS" pitchFamily="34" charset="-128"/>
        <a:ea typeface="+mn-ea"/>
        <a:cs typeface="Times New Roman" pitchFamily="18" charset="0"/>
      </a:defRPr>
    </a:lvl7pPr>
    <a:lvl8pPr marL="3200400" algn="l" defTabSz="914400" rtl="0" eaLnBrk="1" latinLnBrk="0" hangingPunct="1">
      <a:defRPr sz="1600" kern="1200">
        <a:solidFill>
          <a:srgbClr val="FFFF99"/>
        </a:solidFill>
        <a:latin typeface="Arial Unicode MS" pitchFamily="34" charset="-128"/>
        <a:ea typeface="+mn-ea"/>
        <a:cs typeface="Times New Roman" pitchFamily="18" charset="0"/>
      </a:defRPr>
    </a:lvl8pPr>
    <a:lvl9pPr marL="3657600" algn="l" defTabSz="914400" rtl="0" eaLnBrk="1" latinLnBrk="0" hangingPunct="1">
      <a:defRPr sz="1600" kern="1200">
        <a:solidFill>
          <a:srgbClr val="FFFF99"/>
        </a:solidFill>
        <a:latin typeface="Arial Unicode MS" pitchFamily="34" charset="-128"/>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66FF33"/>
    <a:srgbClr val="FFFF00"/>
    <a:srgbClr val="FF99FF"/>
    <a:srgbClr val="FF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173" autoAdjust="0"/>
    <p:restoredTop sz="90929"/>
  </p:normalViewPr>
  <p:slideViewPr>
    <p:cSldViewPr>
      <p:cViewPr>
        <p:scale>
          <a:sx n="49" d="100"/>
          <a:sy n="49" d="100"/>
        </p:scale>
        <p:origin x="-102" y="-4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76B6647-6119-4D4D-85D6-2EAD732AC799}" type="slidenum">
              <a:rPr lang="nl-NL"/>
              <a:pPr>
                <a:defRPr/>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4D5B7FA1-6308-4D7C-B19D-25CCD2ECE8C6}"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FA17ACF-F640-44C6-9FD4-0C74992AABEB}"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8C07E028-17A4-442A-9A82-E3658EA0CC7D}"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56DDFF59-C38B-49CC-9A14-4719E8F8A113}"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0F820DD1-2E28-45C8-A286-66E5151D93E3}"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52C8F593-97DE-48D9-96C6-FFFDF85EB017}"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2FC1CB12-5D49-4C92-A938-D7ACA7C48661}"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7C248290-D75F-4561-87B3-BD8B5CA0E8B7}"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87F1A8E7-D8C6-4750-8362-958BCB02B6F4}"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F3DCEA54-010F-4610-90D2-BB0656796017}"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van de modeltitel te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743F179E-1511-48FC-8834-CE7C4BCCD247}"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VM0YqFJrypk" TargetMode="External"/><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youtube.com/watch?v=Rvt5mHp8mdE" TargetMode="Externa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6.xml"/><Relationship Id="rId7" Type="http://schemas.openxmlformats.org/officeDocument/2006/relationships/image" Target="../media/image99.png"/><Relationship Id="rId2" Type="http://schemas.openxmlformats.org/officeDocument/2006/relationships/audio" Target="file:///C:\JOHN\Ring\De%20BESPIEGELING\CD1\03-Track%203.mp3" TargetMode="External"/><Relationship Id="rId1" Type="http://schemas.openxmlformats.org/officeDocument/2006/relationships/audio" Target="file:///C:\JOHN\Ring\De%20BESPIEGELING\CD1\02-Track%202.mp3" TargetMode="Externa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audio" Target="file:///C:\JOHN\Ring\De%20BESPIEGELING\CD1\02-Track%202.mp3"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6.xml"/><Relationship Id="rId1" Type="http://schemas.openxmlformats.org/officeDocument/2006/relationships/audio" Target="file:///C:\JOHN\Ring\De%20BESPIEGELING\CD1\04-Track%204.mp3" TargetMode="External"/><Relationship Id="rId6" Type="http://schemas.openxmlformats.org/officeDocument/2006/relationships/image" Target="../media/image100.png"/><Relationship Id="rId5" Type="http://schemas.openxmlformats.org/officeDocument/2006/relationships/image" Target="../media/image103.jpeg"/><Relationship Id="rId4" Type="http://schemas.openxmlformats.org/officeDocument/2006/relationships/image" Target="../media/image102.jpeg"/></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4.jpeg"/><Relationship Id="rId7" Type="http://schemas.openxmlformats.org/officeDocument/2006/relationships/hyperlink" Target="http://www.youtube.com/watch?v=HSMPmuXzrgQ&amp;feature=related" TargetMode="External"/><Relationship Id="rId2" Type="http://schemas.openxmlformats.org/officeDocument/2006/relationships/slideLayout" Target="../slideLayouts/slideLayout6.xml"/><Relationship Id="rId1" Type="http://schemas.openxmlformats.org/officeDocument/2006/relationships/audio" Target="file:///C:\JOHN\Ring\De%20BESPIEGELING\CD1\05-Track%205.mp3" TargetMode="External"/><Relationship Id="rId6" Type="http://schemas.openxmlformats.org/officeDocument/2006/relationships/hyperlink" Target="http://www.youtube.com/watch?v=MU4q-ZGo_kw&amp;feature=related" TargetMode="External"/><Relationship Id="rId5" Type="http://schemas.openxmlformats.org/officeDocument/2006/relationships/hyperlink" Target="http://www.youtube.com/watch?v=Ryx8X4JaW9Y&amp;feature=fvsr" TargetMode="External"/><Relationship Id="rId4" Type="http://schemas.openxmlformats.org/officeDocument/2006/relationships/image" Target="../media/image10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8.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107.jpe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youtube.com/watch?v=ZdRbDgFGcC8&amp;feature=related" TargetMode="Externa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7" descr="C:\Users\John\Pictures\Bespiegeling\H3 StedenKathedr\St.Chapelle.jpg"/>
          <p:cNvPicPr>
            <a:picLocks noChangeAspect="1" noChangeArrowheads="1"/>
          </p:cNvPicPr>
          <p:nvPr/>
        </p:nvPicPr>
        <p:blipFill>
          <a:blip r:embed="rId2" cstate="print"/>
          <a:srcRect/>
          <a:stretch>
            <a:fillRect/>
          </a:stretch>
        </p:blipFill>
        <p:spPr bwMode="auto">
          <a:xfrm>
            <a:off x="1981200" y="0"/>
            <a:ext cx="5143500" cy="6858000"/>
          </a:xfrm>
          <a:prstGeom prst="rect">
            <a:avLst/>
          </a:prstGeom>
          <a:noFill/>
          <a:ln w="9525">
            <a:noFill/>
            <a:miter lim="800000"/>
            <a:headEnd/>
            <a:tailEnd/>
          </a:ln>
        </p:spPr>
      </p:pic>
      <p:sp>
        <p:nvSpPr>
          <p:cNvPr id="2051" name="Rectangle 2"/>
          <p:cNvSpPr>
            <a:spLocks noGrp="1" noChangeArrowheads="1"/>
          </p:cNvSpPr>
          <p:nvPr>
            <p:ph type="title"/>
          </p:nvPr>
        </p:nvSpPr>
        <p:spPr>
          <a:xfrm>
            <a:off x="0" y="2438400"/>
            <a:ext cx="9144000" cy="838200"/>
          </a:xfrm>
          <a:solidFill>
            <a:schemeClr val="tx2"/>
          </a:solidFill>
        </p:spPr>
        <p:txBody>
          <a:bodyPr/>
          <a:lstStyle/>
          <a:p>
            <a:pPr eaLnBrk="1" hangingPunct="1"/>
            <a:r>
              <a:rPr lang="nl-NL" sz="7200" smtClean="0">
                <a:solidFill>
                  <a:srgbClr val="CC66FF"/>
                </a:solidFill>
                <a:latin typeface="EngrvrsOldEng BT" pitchFamily="66" charset="0"/>
              </a:rPr>
              <a:t>Steden en Kathedralen</a:t>
            </a:r>
          </a:p>
        </p:txBody>
      </p:sp>
      <p:sp>
        <p:nvSpPr>
          <p:cNvPr id="2052" name="Text Box 3"/>
          <p:cNvSpPr txBox="1">
            <a:spLocks noChangeArrowheads="1"/>
          </p:cNvSpPr>
          <p:nvPr/>
        </p:nvSpPr>
        <p:spPr bwMode="auto">
          <a:xfrm>
            <a:off x="0" y="3886200"/>
            <a:ext cx="9144000" cy="579438"/>
          </a:xfrm>
          <a:prstGeom prst="rect">
            <a:avLst/>
          </a:prstGeom>
          <a:solidFill>
            <a:schemeClr val="tx2"/>
          </a:solidFill>
          <a:ln w="9525">
            <a:noFill/>
            <a:miter lim="800000"/>
            <a:headEnd/>
            <a:tailEnd/>
          </a:ln>
        </p:spPr>
        <p:txBody>
          <a:bodyPr>
            <a:spAutoFit/>
          </a:bodyPr>
          <a:lstStyle/>
          <a:p>
            <a:pPr algn="ctr"/>
            <a:r>
              <a:rPr lang="nl-NL" sz="3200">
                <a:solidFill>
                  <a:srgbClr val="FF3300"/>
                </a:solidFill>
                <a:latin typeface="EngrvrsOldEng BT" pitchFamily="66" charset="0"/>
              </a:rPr>
              <a:t>Gotiek in de dertiende en veertiende eeuw</a:t>
            </a:r>
          </a:p>
        </p:txBody>
      </p:sp>
      <p:sp>
        <p:nvSpPr>
          <p:cNvPr id="2053" name="Text Box 15"/>
          <p:cNvSpPr txBox="1">
            <a:spLocks noChangeArrowheads="1"/>
          </p:cNvSpPr>
          <p:nvPr/>
        </p:nvSpPr>
        <p:spPr bwMode="auto">
          <a:xfrm>
            <a:off x="2971800" y="990600"/>
            <a:ext cx="3119438" cy="457200"/>
          </a:xfrm>
          <a:prstGeom prst="rect">
            <a:avLst/>
          </a:prstGeom>
          <a:noFill/>
          <a:ln w="9525">
            <a:noFill/>
            <a:miter lim="800000"/>
            <a:headEnd/>
            <a:tailEnd/>
          </a:ln>
        </p:spPr>
        <p:txBody>
          <a:bodyPr wrap="none">
            <a:spAutoFit/>
          </a:bodyPr>
          <a:lstStyle/>
          <a:p>
            <a:r>
              <a:rPr lang="nl-NL" sz="2400"/>
              <a:t>H.3 Bespiegeling vwo</a:t>
            </a:r>
          </a:p>
        </p:txBody>
      </p:sp>
      <p:sp>
        <p:nvSpPr>
          <p:cNvPr id="2054" name="Tekstvak 5"/>
          <p:cNvSpPr txBox="1">
            <a:spLocks noChangeArrowheads="1"/>
          </p:cNvSpPr>
          <p:nvPr/>
        </p:nvSpPr>
        <p:spPr bwMode="auto">
          <a:xfrm>
            <a:off x="395288" y="6092825"/>
            <a:ext cx="815975" cy="461963"/>
          </a:xfrm>
          <a:prstGeom prst="rect">
            <a:avLst/>
          </a:prstGeom>
          <a:noFill/>
          <a:ln w="9525">
            <a:noFill/>
            <a:miter lim="800000"/>
            <a:headEnd/>
            <a:tailEnd/>
          </a:ln>
        </p:spPr>
        <p:txBody>
          <a:bodyPr wrap="none">
            <a:spAutoFit/>
          </a:bodyPr>
          <a:lstStyle/>
          <a:p>
            <a:r>
              <a:rPr lang="nl-NL" sz="1200">
                <a:solidFill>
                  <a:srgbClr val="FF0000"/>
                </a:solidFill>
              </a:rPr>
              <a:t>DAL/RvP</a:t>
            </a:r>
            <a:br>
              <a:rPr lang="nl-NL" sz="1200">
                <a:solidFill>
                  <a:srgbClr val="FF0000"/>
                </a:solidFill>
              </a:rPr>
            </a:br>
            <a:r>
              <a:rPr lang="nl-NL" sz="1200">
                <a:solidFill>
                  <a:srgbClr val="FF0000"/>
                </a:solidFill>
              </a:rPr>
              <a:t>05/2011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685800"/>
          </a:xfrm>
          <a:solidFill>
            <a:schemeClr val="tx2"/>
          </a:solidFill>
        </p:spPr>
        <p:txBody>
          <a:bodyPr/>
          <a:lstStyle/>
          <a:p>
            <a:pPr eaLnBrk="1" hangingPunct="1"/>
            <a:r>
              <a:rPr lang="nl-NL" sz="5400" smtClean="0">
                <a:solidFill>
                  <a:srgbClr val="FF3300"/>
                </a:solidFill>
                <a:latin typeface="EngrvrsOldEng BT" pitchFamily="66" charset="0"/>
              </a:rPr>
              <a:t>De Bedelorden</a:t>
            </a:r>
          </a:p>
        </p:txBody>
      </p:sp>
      <p:pic>
        <p:nvPicPr>
          <p:cNvPr id="11267" name="Picture 4" descr="C:\Users\John\Pictures\Bespiegeling\H3 StedenKathedr\monnik1.gif"/>
          <p:cNvPicPr>
            <a:picLocks noChangeAspect="1" noChangeArrowheads="1"/>
          </p:cNvPicPr>
          <p:nvPr/>
        </p:nvPicPr>
        <p:blipFill>
          <a:blip r:embed="rId2" cstate="print"/>
          <a:srcRect/>
          <a:stretch>
            <a:fillRect/>
          </a:stretch>
        </p:blipFill>
        <p:spPr bwMode="auto">
          <a:xfrm>
            <a:off x="4495800" y="2590800"/>
            <a:ext cx="4648200" cy="3290888"/>
          </a:xfrm>
          <a:prstGeom prst="rect">
            <a:avLst/>
          </a:prstGeom>
          <a:noFill/>
          <a:ln w="9525">
            <a:noFill/>
            <a:miter lim="800000"/>
            <a:headEnd/>
            <a:tailEnd/>
          </a:ln>
        </p:spPr>
      </p:pic>
      <p:sp>
        <p:nvSpPr>
          <p:cNvPr id="11268" name="Text Box 5"/>
          <p:cNvSpPr txBox="1">
            <a:spLocks noChangeArrowheads="1"/>
          </p:cNvSpPr>
          <p:nvPr/>
        </p:nvSpPr>
        <p:spPr bwMode="auto">
          <a:xfrm>
            <a:off x="6553200" y="6019800"/>
            <a:ext cx="2419350" cy="639763"/>
          </a:xfrm>
          <a:prstGeom prst="rect">
            <a:avLst/>
          </a:prstGeom>
          <a:noFill/>
          <a:ln w="9525">
            <a:noFill/>
            <a:miter lim="800000"/>
            <a:headEnd/>
            <a:tailEnd/>
          </a:ln>
        </p:spPr>
        <p:txBody>
          <a:bodyPr wrap="none">
            <a:spAutoFit/>
          </a:bodyPr>
          <a:lstStyle/>
          <a:p>
            <a:r>
              <a:rPr lang="nl-NL" sz="1200" i="1"/>
              <a:t>Thomas van Aquino:</a:t>
            </a:r>
            <a:br>
              <a:rPr lang="nl-NL" sz="1200" i="1"/>
            </a:br>
            <a:r>
              <a:rPr lang="nl-NL" sz="1200" i="1">
                <a:latin typeface="Times New Roman" pitchFamily="18" charset="0"/>
              </a:rPr>
              <a:t>‘</a:t>
            </a:r>
            <a:r>
              <a:rPr lang="nl-NL" sz="1200" i="1"/>
              <a:t>De ziel moet heel haar kennis </a:t>
            </a:r>
            <a:br>
              <a:rPr lang="nl-NL" sz="1200" i="1"/>
            </a:br>
            <a:r>
              <a:rPr lang="nl-NL" sz="1200" i="1"/>
              <a:t>ontlenen aan het waarneembare</a:t>
            </a:r>
            <a:r>
              <a:rPr lang="nl-NL" sz="1200" i="1">
                <a:latin typeface="Times New Roman" pitchFamily="18" charset="0"/>
              </a:rPr>
              <a:t>’</a:t>
            </a:r>
            <a:endParaRPr lang="nl-NL" sz="1200" i="1"/>
          </a:p>
        </p:txBody>
      </p:sp>
      <p:sp>
        <p:nvSpPr>
          <p:cNvPr id="11269" name="Text Box 7"/>
          <p:cNvSpPr txBox="1">
            <a:spLocks noChangeArrowheads="1"/>
          </p:cNvSpPr>
          <p:nvPr/>
        </p:nvSpPr>
        <p:spPr bwMode="auto">
          <a:xfrm>
            <a:off x="179388" y="685800"/>
            <a:ext cx="8785225" cy="1908175"/>
          </a:xfrm>
          <a:prstGeom prst="rect">
            <a:avLst/>
          </a:prstGeom>
          <a:noFill/>
          <a:ln w="9525">
            <a:noFill/>
            <a:miter lim="800000"/>
            <a:headEnd/>
            <a:tailEnd/>
          </a:ln>
        </p:spPr>
        <p:txBody>
          <a:bodyPr>
            <a:spAutoFit/>
          </a:bodyPr>
          <a:lstStyle/>
          <a:p>
            <a:r>
              <a:rPr lang="nl-NL" sz="2000">
                <a:solidFill>
                  <a:srgbClr val="CC66FF"/>
                </a:solidFill>
              </a:rPr>
              <a:t>Eerste universiteiten:</a:t>
            </a:r>
            <a:r>
              <a:rPr lang="nl-NL" sz="1400"/>
              <a:t> De nieuwe </a:t>
            </a:r>
            <a:r>
              <a:rPr lang="nl-NL" sz="1400">
                <a:solidFill>
                  <a:srgbClr val="66FF33"/>
                </a:solidFill>
              </a:rPr>
              <a:t>bedelorden</a:t>
            </a:r>
            <a:r>
              <a:rPr lang="nl-NL" sz="1400"/>
              <a:t> geven onderwijs. Van hieruit ontstaan de eerste universiteiten. (Quartier Latin). De beschrijving en verklaring van de schepping als volmaakt kloppend systeem staat centraal. Geloven alleen is niet meer voldoende. Naast de Bijbel worden ook klassieke bronnen bestudeerd. Thomas van Aquino verbindt de Aristoteles ( materie) met de theologische opvattingen ( immateriële). Het goddelijke gaat schuil achter de materiele wereld, die kennen geeft meer kennis en bewijs van God. Deze veranderde denkwijze vertaalt zich ook in de kunst: de vroeg-middeleeuwse fabeldieren, gedrochten en gefantaseerde duivels maken plaats voor mensfiguren en afbeeldingen van bestaande planten en dieren uit de natuur. </a:t>
            </a:r>
          </a:p>
        </p:txBody>
      </p:sp>
      <p:pic>
        <p:nvPicPr>
          <p:cNvPr id="11270" name="Picture 8" descr="C:\Users\John\Pictures\Bespiegeling\H3 StedenKathedr\devilsculpt.jpg"/>
          <p:cNvPicPr>
            <a:picLocks noChangeAspect="1" noChangeArrowheads="1"/>
          </p:cNvPicPr>
          <p:nvPr/>
        </p:nvPicPr>
        <p:blipFill>
          <a:blip r:embed="rId3" cstate="print"/>
          <a:srcRect/>
          <a:stretch>
            <a:fillRect/>
          </a:stretch>
        </p:blipFill>
        <p:spPr bwMode="auto">
          <a:xfrm>
            <a:off x="152400" y="2590800"/>
            <a:ext cx="2057400" cy="1543050"/>
          </a:xfrm>
          <a:prstGeom prst="rect">
            <a:avLst/>
          </a:prstGeom>
          <a:noFill/>
          <a:ln w="9525">
            <a:noFill/>
            <a:miter lim="800000"/>
            <a:headEnd/>
            <a:tailEnd/>
          </a:ln>
        </p:spPr>
      </p:pic>
      <p:pic>
        <p:nvPicPr>
          <p:cNvPr id="11271" name="Picture 9" descr="C:\Users\John\Pictures\Bespiegeling\H3 StedenKathedr\monsters.jpg"/>
          <p:cNvPicPr>
            <a:picLocks noChangeAspect="1" noChangeArrowheads="1"/>
          </p:cNvPicPr>
          <p:nvPr/>
        </p:nvPicPr>
        <p:blipFill>
          <a:blip r:embed="rId4" cstate="print"/>
          <a:srcRect/>
          <a:stretch>
            <a:fillRect/>
          </a:stretch>
        </p:blipFill>
        <p:spPr bwMode="auto">
          <a:xfrm>
            <a:off x="2362200" y="2590800"/>
            <a:ext cx="2133600" cy="1508125"/>
          </a:xfrm>
          <a:prstGeom prst="rect">
            <a:avLst/>
          </a:prstGeom>
          <a:noFill/>
          <a:ln w="9525">
            <a:noFill/>
            <a:miter lim="800000"/>
            <a:headEnd/>
            <a:tailEnd/>
          </a:ln>
        </p:spPr>
      </p:pic>
      <p:pic>
        <p:nvPicPr>
          <p:cNvPr id="11272" name="Picture 12" descr="C:\Users\John\Pictures\Bespiegeling\H3 StedenKathedr\Gothic ornament.jpg"/>
          <p:cNvPicPr>
            <a:picLocks noChangeAspect="1" noChangeArrowheads="1"/>
          </p:cNvPicPr>
          <p:nvPr/>
        </p:nvPicPr>
        <p:blipFill>
          <a:blip r:embed="rId5" cstate="print"/>
          <a:srcRect/>
          <a:stretch>
            <a:fillRect/>
          </a:stretch>
        </p:blipFill>
        <p:spPr bwMode="auto">
          <a:xfrm>
            <a:off x="2362200" y="4191000"/>
            <a:ext cx="2106613" cy="2667000"/>
          </a:xfrm>
          <a:prstGeom prst="rect">
            <a:avLst/>
          </a:prstGeom>
          <a:noFill/>
          <a:ln w="9525">
            <a:noFill/>
            <a:miter lim="800000"/>
            <a:headEnd/>
            <a:tailEnd/>
          </a:ln>
        </p:spPr>
      </p:pic>
      <p:pic>
        <p:nvPicPr>
          <p:cNvPr id="11273" name="Picture 13" descr="C:\Users\John\Pictures\Bespiegeling\H3 StedenKathedr\FigurenGotiek.jpg"/>
          <p:cNvPicPr>
            <a:picLocks noChangeAspect="1" noChangeArrowheads="1"/>
          </p:cNvPicPr>
          <p:nvPr/>
        </p:nvPicPr>
        <p:blipFill>
          <a:blip r:embed="rId6" cstate="print"/>
          <a:srcRect/>
          <a:stretch>
            <a:fillRect/>
          </a:stretch>
        </p:blipFill>
        <p:spPr bwMode="auto">
          <a:xfrm>
            <a:off x="533400" y="4267200"/>
            <a:ext cx="1676400" cy="2590800"/>
          </a:xfrm>
          <a:prstGeom prst="rect">
            <a:avLst/>
          </a:prstGeom>
          <a:noFill/>
          <a:ln w="9525">
            <a:noFill/>
            <a:miter lim="800000"/>
            <a:headEnd/>
            <a:tailEnd/>
          </a:ln>
        </p:spPr>
      </p:pic>
      <p:sp>
        <p:nvSpPr>
          <p:cNvPr id="11274" name="Text Box 14"/>
          <p:cNvSpPr txBox="1">
            <a:spLocks noChangeArrowheads="1"/>
          </p:cNvSpPr>
          <p:nvPr/>
        </p:nvSpPr>
        <p:spPr bwMode="auto">
          <a:xfrm>
            <a:off x="533400" y="6583363"/>
            <a:ext cx="1752600" cy="246062"/>
          </a:xfrm>
          <a:prstGeom prst="rect">
            <a:avLst/>
          </a:prstGeom>
          <a:noFill/>
          <a:ln w="9525">
            <a:noFill/>
            <a:miter lim="800000"/>
            <a:headEnd/>
            <a:tailEnd/>
          </a:ln>
        </p:spPr>
        <p:txBody>
          <a:bodyPr>
            <a:spAutoFit/>
          </a:bodyPr>
          <a:lstStyle/>
          <a:p>
            <a:r>
              <a:rPr lang="nl-NL" sz="1000"/>
              <a:t>Figuren Straatsburg</a:t>
            </a:r>
          </a:p>
        </p:txBody>
      </p:sp>
      <p:sp>
        <p:nvSpPr>
          <p:cNvPr id="11275" name="Text Box 15"/>
          <p:cNvSpPr txBox="1">
            <a:spLocks noChangeArrowheads="1"/>
          </p:cNvSpPr>
          <p:nvPr/>
        </p:nvSpPr>
        <p:spPr bwMode="auto">
          <a:xfrm>
            <a:off x="4427538" y="6308725"/>
            <a:ext cx="1190625" cy="246063"/>
          </a:xfrm>
          <a:prstGeom prst="rect">
            <a:avLst/>
          </a:prstGeom>
          <a:noFill/>
          <a:ln w="9525">
            <a:noFill/>
            <a:miter lim="800000"/>
            <a:headEnd/>
            <a:tailEnd/>
          </a:ln>
        </p:spPr>
        <p:txBody>
          <a:bodyPr wrap="none">
            <a:spAutoFit/>
          </a:bodyPr>
          <a:lstStyle/>
          <a:p>
            <a:r>
              <a:rPr lang="nl-NL" sz="1000"/>
              <a:t>Plant ornamenten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C:\Users\John\Pictures\Bespiegeling\H3 StedenKathedr\giotto-lamentation.jpg"/>
          <p:cNvPicPr>
            <a:picLocks noChangeAspect="1" noChangeArrowheads="1"/>
          </p:cNvPicPr>
          <p:nvPr/>
        </p:nvPicPr>
        <p:blipFill>
          <a:blip r:embed="rId2" cstate="print"/>
          <a:srcRect/>
          <a:stretch>
            <a:fillRect/>
          </a:stretch>
        </p:blipFill>
        <p:spPr bwMode="auto">
          <a:xfrm>
            <a:off x="250825" y="3143250"/>
            <a:ext cx="3962400" cy="3714750"/>
          </a:xfrm>
          <a:prstGeom prst="rect">
            <a:avLst/>
          </a:prstGeom>
          <a:noFill/>
          <a:ln w="9525">
            <a:noFill/>
            <a:miter lim="800000"/>
            <a:headEnd/>
            <a:tailEnd/>
          </a:ln>
        </p:spPr>
      </p:pic>
      <p:sp>
        <p:nvSpPr>
          <p:cNvPr id="12291" name="Rectangle 2"/>
          <p:cNvSpPr>
            <a:spLocks noGrp="1" noChangeArrowheads="1"/>
          </p:cNvSpPr>
          <p:nvPr>
            <p:ph type="title"/>
          </p:nvPr>
        </p:nvSpPr>
        <p:spPr>
          <a:xfrm>
            <a:off x="0" y="0"/>
            <a:ext cx="9144000" cy="609600"/>
          </a:xfrm>
          <a:solidFill>
            <a:schemeClr val="tx2"/>
          </a:solidFill>
        </p:spPr>
        <p:txBody>
          <a:bodyPr/>
          <a:lstStyle/>
          <a:p>
            <a:pPr eaLnBrk="1" hangingPunct="1"/>
            <a:r>
              <a:rPr lang="nl-NL" sz="5400" smtClean="0">
                <a:solidFill>
                  <a:srgbClr val="FF3300"/>
                </a:solidFill>
                <a:latin typeface="EngrvrsOldEng BT" pitchFamily="66" charset="0"/>
              </a:rPr>
              <a:t>Het plein</a:t>
            </a:r>
          </a:p>
        </p:txBody>
      </p:sp>
      <p:sp>
        <p:nvSpPr>
          <p:cNvPr id="12292" name="Text Box 7"/>
          <p:cNvSpPr txBox="1">
            <a:spLocks noChangeArrowheads="1"/>
          </p:cNvSpPr>
          <p:nvPr/>
        </p:nvSpPr>
        <p:spPr bwMode="auto">
          <a:xfrm>
            <a:off x="2895600" y="3200400"/>
            <a:ext cx="1169988" cy="274638"/>
          </a:xfrm>
          <a:prstGeom prst="rect">
            <a:avLst/>
          </a:prstGeom>
          <a:noFill/>
          <a:ln w="9525">
            <a:noFill/>
            <a:miter lim="800000"/>
            <a:headEnd/>
            <a:tailEnd/>
          </a:ln>
        </p:spPr>
        <p:txBody>
          <a:bodyPr>
            <a:spAutoFit/>
          </a:bodyPr>
          <a:lstStyle/>
          <a:p>
            <a:r>
              <a:rPr lang="nl-NL" sz="1200">
                <a:latin typeface="Times New Roman" pitchFamily="18" charset="0"/>
              </a:rPr>
              <a:t>‘</a:t>
            </a:r>
            <a:r>
              <a:rPr lang="nl-NL" sz="1200"/>
              <a:t>De bewening</a:t>
            </a:r>
            <a:r>
              <a:rPr lang="nl-NL" sz="1200">
                <a:latin typeface="Times New Roman" pitchFamily="18" charset="0"/>
              </a:rPr>
              <a:t>’</a:t>
            </a:r>
            <a:endParaRPr lang="nl-NL" sz="1200"/>
          </a:p>
        </p:txBody>
      </p:sp>
      <p:sp>
        <p:nvSpPr>
          <p:cNvPr id="12293" name="Text Box 13"/>
          <p:cNvSpPr txBox="1">
            <a:spLocks noChangeArrowheads="1"/>
          </p:cNvSpPr>
          <p:nvPr/>
        </p:nvSpPr>
        <p:spPr bwMode="auto">
          <a:xfrm>
            <a:off x="179388" y="685800"/>
            <a:ext cx="8785225" cy="2338388"/>
          </a:xfrm>
          <a:prstGeom prst="rect">
            <a:avLst/>
          </a:prstGeom>
          <a:noFill/>
          <a:ln w="9525">
            <a:noFill/>
            <a:miter lim="800000"/>
            <a:headEnd/>
            <a:tailEnd/>
          </a:ln>
        </p:spPr>
        <p:txBody>
          <a:bodyPr>
            <a:spAutoFit/>
          </a:bodyPr>
          <a:lstStyle/>
          <a:p>
            <a:r>
              <a:rPr lang="nl-NL" sz="2000">
                <a:solidFill>
                  <a:srgbClr val="CC66FF"/>
                </a:solidFill>
              </a:rPr>
              <a:t>Giotto:</a:t>
            </a:r>
            <a:r>
              <a:rPr lang="nl-NL" sz="1400"/>
              <a:t> </a:t>
            </a:r>
            <a:r>
              <a:rPr lang="nl-NL" sz="1400">
                <a:solidFill>
                  <a:srgbClr val="FF3300"/>
                </a:solidFill>
              </a:rPr>
              <a:t>Giotto </a:t>
            </a:r>
            <a:r>
              <a:rPr lang="nl-NL" sz="1400"/>
              <a:t>schilderde de </a:t>
            </a:r>
            <a:r>
              <a:rPr lang="nl-NL" sz="1400">
                <a:solidFill>
                  <a:srgbClr val="66FF33"/>
                </a:solidFill>
              </a:rPr>
              <a:t>fresco</a:t>
            </a:r>
            <a:r>
              <a:rPr lang="nl-NL" sz="1400">
                <a:solidFill>
                  <a:srgbClr val="66FF33"/>
                </a:solidFill>
                <a:latin typeface="Times New Roman" pitchFamily="18" charset="0"/>
              </a:rPr>
              <a:t>’</a:t>
            </a:r>
            <a:r>
              <a:rPr lang="nl-NL" sz="1400">
                <a:solidFill>
                  <a:srgbClr val="66FF33"/>
                </a:solidFill>
              </a:rPr>
              <a:t>s</a:t>
            </a:r>
            <a:r>
              <a:rPr lang="nl-NL" sz="1400"/>
              <a:t> in de </a:t>
            </a:r>
            <a:r>
              <a:rPr lang="nl-NL" sz="1400" i="1"/>
              <a:t>San Francesco</a:t>
            </a:r>
            <a:r>
              <a:rPr lang="nl-NL" sz="1400"/>
              <a:t>  te Assisi. Nieuw is de menselijk voorstelling van de religieuze thema</a:t>
            </a:r>
            <a:r>
              <a:rPr lang="nl-NL" sz="1400">
                <a:latin typeface="Times New Roman" pitchFamily="18" charset="0"/>
              </a:rPr>
              <a:t>’</a:t>
            </a:r>
            <a:r>
              <a:rPr lang="nl-NL" sz="1400"/>
              <a:t>s. In Itali</a:t>
            </a:r>
            <a:r>
              <a:rPr lang="nl-NL" sz="1400">
                <a:latin typeface="Times New Roman" pitchFamily="18" charset="0"/>
              </a:rPr>
              <a:t>ë</a:t>
            </a:r>
            <a:r>
              <a:rPr lang="nl-NL" sz="1400"/>
              <a:t> ontwikkeld zich de waarheidsgetrouwe uitbeelding van mens en natuur vanaf het eind van de 13e eeuw. Giotto is de eerste die bijbelse figuren weergeeft als mensen van vlees en bloed. Voor de </a:t>
            </a:r>
            <a:r>
              <a:rPr lang="nl-NL" sz="1400" i="1"/>
              <a:t>Scrovegni  </a:t>
            </a:r>
            <a:r>
              <a:rPr lang="nl-NL" sz="1400"/>
              <a:t>kapel in Padua schildert hij het leven van Christus. Naast de natuurgetrouwe weergave van de figuren besteed hij ook aandacht aan de omlijsting: bedrieglijk  echt nageschilderde marmeren panelen ingelegd met schijnbaar echte edelstenen. </a:t>
            </a:r>
            <a:br>
              <a:rPr lang="nl-NL" sz="1400"/>
            </a:br>
            <a:r>
              <a:rPr lang="nl-NL" sz="1400"/>
              <a:t>Zo krijgt de voorstelling een dieptewerking, alsof je </a:t>
            </a:r>
            <a:br>
              <a:rPr lang="nl-NL" sz="1400"/>
            </a:br>
            <a:r>
              <a:rPr lang="nl-NL" sz="1400"/>
              <a:t>door een venster naar buiten kijkt. Giotto loopt hiermee </a:t>
            </a:r>
            <a:br>
              <a:rPr lang="nl-NL" sz="1400"/>
            </a:br>
            <a:r>
              <a:rPr lang="nl-NL" sz="1400"/>
              <a:t>vooruit op de renaissance waarin het </a:t>
            </a:r>
            <a:r>
              <a:rPr lang="nl-NL" sz="1400">
                <a:solidFill>
                  <a:srgbClr val="66FF33"/>
                </a:solidFill>
              </a:rPr>
              <a:t>lijnperspectief</a:t>
            </a:r>
            <a:r>
              <a:rPr lang="nl-NL" sz="1400"/>
              <a:t> </a:t>
            </a:r>
            <a:br>
              <a:rPr lang="nl-NL" sz="1400"/>
            </a:br>
            <a:r>
              <a:rPr lang="nl-NL" sz="1400"/>
              <a:t>wordt uitgevonden.</a:t>
            </a:r>
          </a:p>
        </p:txBody>
      </p:sp>
      <p:pic>
        <p:nvPicPr>
          <p:cNvPr id="12294" name="Picture 16" descr="C:\Users\John\Pictures\Bespiegeling\H3 StedenKathedr\Scrovegni_Chapel_Giotto_1304-13.jpg"/>
          <p:cNvPicPr>
            <a:picLocks noChangeAspect="1" noChangeArrowheads="1"/>
          </p:cNvPicPr>
          <p:nvPr/>
        </p:nvPicPr>
        <p:blipFill>
          <a:blip r:embed="rId3" cstate="print"/>
          <a:srcRect/>
          <a:stretch>
            <a:fillRect/>
          </a:stretch>
        </p:blipFill>
        <p:spPr bwMode="auto">
          <a:xfrm>
            <a:off x="4787900" y="2011363"/>
            <a:ext cx="4356100" cy="4846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7"/>
          <p:cNvSpPr>
            <a:spLocks noGrp="1" noChangeArrowheads="1"/>
          </p:cNvSpPr>
          <p:nvPr>
            <p:ph type="title"/>
          </p:nvPr>
        </p:nvSpPr>
        <p:spPr>
          <a:xfrm>
            <a:off x="0" y="0"/>
            <a:ext cx="9144000" cy="685800"/>
          </a:xfrm>
          <a:solidFill>
            <a:schemeClr val="tx2"/>
          </a:solidFill>
        </p:spPr>
        <p:txBody>
          <a:bodyPr/>
          <a:lstStyle/>
          <a:p>
            <a:pPr algn="l" eaLnBrk="1" hangingPunct="1"/>
            <a:r>
              <a:rPr lang="nl-NL" sz="5400" smtClean="0">
                <a:solidFill>
                  <a:srgbClr val="FF3300"/>
                </a:solidFill>
                <a:latin typeface="EngrvrsOldEng BT" pitchFamily="66" charset="0"/>
              </a:rPr>
              <a:t> Giotto</a:t>
            </a:r>
          </a:p>
        </p:txBody>
      </p:sp>
      <p:pic>
        <p:nvPicPr>
          <p:cNvPr id="13315" name="Picture 1028" descr="C:\Users\John\Pictures\Bespiegeling\H3 StedenKathedr\giotto_loordeel.jpg"/>
          <p:cNvPicPr>
            <a:picLocks noChangeAspect="1" noChangeArrowheads="1"/>
          </p:cNvPicPr>
          <p:nvPr/>
        </p:nvPicPr>
        <p:blipFill>
          <a:blip r:embed="rId2" cstate="print"/>
          <a:srcRect/>
          <a:stretch>
            <a:fillRect/>
          </a:stretch>
        </p:blipFill>
        <p:spPr bwMode="auto">
          <a:xfrm>
            <a:off x="5019675" y="765175"/>
            <a:ext cx="4124325" cy="4495800"/>
          </a:xfrm>
          <a:prstGeom prst="rect">
            <a:avLst/>
          </a:prstGeom>
          <a:noFill/>
          <a:ln w="9525">
            <a:noFill/>
            <a:miter lim="800000"/>
            <a:headEnd/>
            <a:tailEnd/>
          </a:ln>
        </p:spPr>
      </p:pic>
      <p:sp>
        <p:nvSpPr>
          <p:cNvPr id="13316" name="Text Box 1032"/>
          <p:cNvSpPr txBox="1">
            <a:spLocks noChangeArrowheads="1"/>
          </p:cNvSpPr>
          <p:nvPr/>
        </p:nvSpPr>
        <p:spPr bwMode="auto">
          <a:xfrm>
            <a:off x="7308850" y="765175"/>
            <a:ext cx="1619250" cy="400050"/>
          </a:xfrm>
          <a:prstGeom prst="rect">
            <a:avLst/>
          </a:prstGeom>
          <a:noFill/>
          <a:ln w="9525">
            <a:noFill/>
            <a:miter lim="800000"/>
            <a:headEnd/>
            <a:tailEnd/>
          </a:ln>
        </p:spPr>
        <p:txBody>
          <a:bodyPr wrap="none">
            <a:spAutoFit/>
          </a:bodyPr>
          <a:lstStyle/>
          <a:p>
            <a:r>
              <a:rPr lang="nl-NL" sz="1000">
                <a:solidFill>
                  <a:schemeClr val="bg1"/>
                </a:solidFill>
              </a:rPr>
              <a:t>Padua, 1305,Arenakapel:</a:t>
            </a:r>
            <a:br>
              <a:rPr lang="nl-NL" sz="1000">
                <a:solidFill>
                  <a:schemeClr val="bg1"/>
                </a:solidFill>
              </a:rPr>
            </a:br>
            <a:r>
              <a:rPr lang="nl-NL" sz="1000">
                <a:solidFill>
                  <a:schemeClr val="bg1"/>
                </a:solidFill>
                <a:latin typeface="Times New Roman" pitchFamily="18" charset="0"/>
              </a:rPr>
              <a:t>‘</a:t>
            </a:r>
            <a:r>
              <a:rPr lang="nl-NL" sz="1000">
                <a:solidFill>
                  <a:schemeClr val="bg1"/>
                </a:solidFill>
              </a:rPr>
              <a:t>Het laatste oordeel</a:t>
            </a:r>
            <a:r>
              <a:rPr lang="nl-NL" sz="1000">
                <a:solidFill>
                  <a:schemeClr val="bg1"/>
                </a:solidFill>
                <a:latin typeface="Times New Roman" pitchFamily="18" charset="0"/>
              </a:rPr>
              <a:t>’</a:t>
            </a:r>
            <a:endParaRPr lang="nl-NL" sz="1000">
              <a:solidFill>
                <a:schemeClr val="bg1"/>
              </a:solidFill>
            </a:endParaRPr>
          </a:p>
        </p:txBody>
      </p:sp>
      <p:sp>
        <p:nvSpPr>
          <p:cNvPr id="13317" name="Text Box 1038"/>
          <p:cNvSpPr txBox="1">
            <a:spLocks noChangeArrowheads="1"/>
          </p:cNvSpPr>
          <p:nvPr/>
        </p:nvSpPr>
        <p:spPr bwMode="auto">
          <a:xfrm>
            <a:off x="1905000" y="228600"/>
            <a:ext cx="4699000" cy="369888"/>
          </a:xfrm>
          <a:prstGeom prst="rect">
            <a:avLst/>
          </a:prstGeom>
          <a:noFill/>
          <a:ln w="9525">
            <a:noFill/>
            <a:miter lim="800000"/>
            <a:headEnd/>
            <a:tailEnd/>
          </a:ln>
        </p:spPr>
        <p:txBody>
          <a:bodyPr wrap="none">
            <a:spAutoFit/>
          </a:bodyPr>
          <a:lstStyle/>
          <a:p>
            <a:r>
              <a:rPr lang="nl-NL" sz="1800"/>
              <a:t> Scrovegni- kapel te Padua</a:t>
            </a:r>
            <a:r>
              <a:rPr lang="nl-NL"/>
              <a:t> 1306 (Arenakapel)</a:t>
            </a:r>
          </a:p>
        </p:txBody>
      </p:sp>
      <p:sp>
        <p:nvSpPr>
          <p:cNvPr id="13318" name="Text Box 1040"/>
          <p:cNvSpPr txBox="1">
            <a:spLocks noChangeArrowheads="1"/>
          </p:cNvSpPr>
          <p:nvPr/>
        </p:nvSpPr>
        <p:spPr bwMode="auto">
          <a:xfrm>
            <a:off x="6022975" y="5410200"/>
            <a:ext cx="3121025" cy="1155700"/>
          </a:xfrm>
          <a:prstGeom prst="rect">
            <a:avLst/>
          </a:prstGeom>
          <a:noFill/>
          <a:ln w="9525">
            <a:noFill/>
            <a:miter lim="800000"/>
            <a:headEnd/>
            <a:tailEnd/>
          </a:ln>
        </p:spPr>
        <p:txBody>
          <a:bodyPr>
            <a:spAutoFit/>
          </a:bodyPr>
          <a:lstStyle/>
          <a:p>
            <a:r>
              <a:rPr lang="nl-NL" sz="1400"/>
              <a:t>Westzijde. Het tafereel van het laatste oordeel wees iedere bezoeker, bij het verlaten van de kapel, ondubbelzinnig op de gevolgen van zijn zonden. </a:t>
            </a:r>
          </a:p>
        </p:txBody>
      </p:sp>
      <p:pic>
        <p:nvPicPr>
          <p:cNvPr id="13319" name="Picture 1041" descr="C:\Users\John\Pictures\Bespiegeling\H3 StedenKathedr\Scrovegni-hel.jpg"/>
          <p:cNvPicPr>
            <a:picLocks noChangeAspect="1" noChangeArrowheads="1"/>
          </p:cNvPicPr>
          <p:nvPr/>
        </p:nvPicPr>
        <p:blipFill>
          <a:blip r:embed="rId3" cstate="print"/>
          <a:srcRect/>
          <a:stretch>
            <a:fillRect/>
          </a:stretch>
        </p:blipFill>
        <p:spPr bwMode="auto">
          <a:xfrm>
            <a:off x="2286000" y="3981450"/>
            <a:ext cx="3581400" cy="2876550"/>
          </a:xfrm>
          <a:prstGeom prst="rect">
            <a:avLst/>
          </a:prstGeom>
          <a:noFill/>
          <a:ln w="9525">
            <a:noFill/>
            <a:miter lim="800000"/>
            <a:headEnd/>
            <a:tailEnd/>
          </a:ln>
        </p:spPr>
      </p:pic>
      <p:pic>
        <p:nvPicPr>
          <p:cNvPr id="13320" name="Picture 1042" descr="C:\Users\John\Pictures\Bespiegeling\H3 StedenKathedr\GiottoScrovegniThe_Birth_of_the_Virgin.jpg"/>
          <p:cNvPicPr>
            <a:picLocks noChangeAspect="1" noChangeArrowheads="1"/>
          </p:cNvPicPr>
          <p:nvPr/>
        </p:nvPicPr>
        <p:blipFill>
          <a:blip r:embed="rId4" cstate="print"/>
          <a:srcRect/>
          <a:stretch>
            <a:fillRect/>
          </a:stretch>
        </p:blipFill>
        <p:spPr bwMode="auto">
          <a:xfrm>
            <a:off x="0" y="838200"/>
            <a:ext cx="2819400" cy="2733675"/>
          </a:xfrm>
          <a:prstGeom prst="rect">
            <a:avLst/>
          </a:prstGeom>
          <a:noFill/>
          <a:ln w="9525">
            <a:noFill/>
            <a:miter lim="800000"/>
            <a:headEnd/>
            <a:tailEnd/>
          </a:ln>
        </p:spPr>
      </p:pic>
      <p:pic>
        <p:nvPicPr>
          <p:cNvPr id="13321" name="Picture 1043" descr="C:\Users\John\Pictures\Bespiegeling\H3 StedenKathedr\giottovlucht.jpg"/>
          <p:cNvPicPr>
            <a:picLocks noChangeAspect="1" noChangeArrowheads="1"/>
          </p:cNvPicPr>
          <p:nvPr/>
        </p:nvPicPr>
        <p:blipFill>
          <a:blip r:embed="rId5" cstate="print"/>
          <a:srcRect/>
          <a:stretch>
            <a:fillRect/>
          </a:stretch>
        </p:blipFill>
        <p:spPr bwMode="auto">
          <a:xfrm>
            <a:off x="2895600" y="838200"/>
            <a:ext cx="2693988" cy="2743200"/>
          </a:xfrm>
          <a:prstGeom prst="rect">
            <a:avLst/>
          </a:prstGeom>
          <a:noFill/>
          <a:ln w="9525">
            <a:noFill/>
            <a:miter lim="800000"/>
            <a:headEnd/>
            <a:tailEnd/>
          </a:ln>
        </p:spPr>
      </p:pic>
      <p:sp>
        <p:nvSpPr>
          <p:cNvPr id="13322" name="Text Box 1044"/>
          <p:cNvSpPr txBox="1">
            <a:spLocks noChangeArrowheads="1"/>
          </p:cNvSpPr>
          <p:nvPr/>
        </p:nvSpPr>
        <p:spPr bwMode="auto">
          <a:xfrm>
            <a:off x="609600" y="3581400"/>
            <a:ext cx="1828800" cy="246063"/>
          </a:xfrm>
          <a:prstGeom prst="rect">
            <a:avLst/>
          </a:prstGeom>
          <a:noFill/>
          <a:ln w="9525">
            <a:noFill/>
            <a:miter lim="800000"/>
            <a:headEnd/>
            <a:tailEnd/>
          </a:ln>
        </p:spPr>
        <p:txBody>
          <a:bodyPr>
            <a:spAutoFit/>
          </a:bodyPr>
          <a:lstStyle/>
          <a:p>
            <a:r>
              <a:rPr lang="nl-NL" sz="1000"/>
              <a:t>Geboorte van Christus</a:t>
            </a:r>
          </a:p>
        </p:txBody>
      </p:sp>
      <p:sp>
        <p:nvSpPr>
          <p:cNvPr id="13323" name="Text Box 1045"/>
          <p:cNvSpPr txBox="1">
            <a:spLocks noChangeArrowheads="1"/>
          </p:cNvSpPr>
          <p:nvPr/>
        </p:nvSpPr>
        <p:spPr bwMode="auto">
          <a:xfrm>
            <a:off x="3276600" y="3581400"/>
            <a:ext cx="1600200" cy="246063"/>
          </a:xfrm>
          <a:prstGeom prst="rect">
            <a:avLst/>
          </a:prstGeom>
          <a:noFill/>
          <a:ln w="9525">
            <a:noFill/>
            <a:miter lim="800000"/>
            <a:headEnd/>
            <a:tailEnd/>
          </a:ln>
        </p:spPr>
        <p:txBody>
          <a:bodyPr>
            <a:spAutoFit/>
          </a:bodyPr>
          <a:lstStyle/>
          <a:p>
            <a:r>
              <a:rPr lang="nl-NL" sz="1000"/>
              <a:t>Vlucht naar Egypte</a:t>
            </a:r>
          </a:p>
        </p:txBody>
      </p:sp>
      <p:pic>
        <p:nvPicPr>
          <p:cNvPr id="13324" name="Picture 1046" descr="C:\Users\John\Pictures\Bespiegeling\H3 StedenKathedr\Giotto_Injustice.jpg"/>
          <p:cNvPicPr>
            <a:picLocks noChangeAspect="1" noChangeArrowheads="1"/>
          </p:cNvPicPr>
          <p:nvPr/>
        </p:nvPicPr>
        <p:blipFill>
          <a:blip r:embed="rId6" cstate="print"/>
          <a:srcRect/>
          <a:stretch>
            <a:fillRect/>
          </a:stretch>
        </p:blipFill>
        <p:spPr bwMode="auto">
          <a:xfrm>
            <a:off x="323850" y="3933825"/>
            <a:ext cx="1593850" cy="2667000"/>
          </a:xfrm>
          <a:prstGeom prst="rect">
            <a:avLst/>
          </a:prstGeom>
          <a:noFill/>
          <a:ln w="9525">
            <a:noFill/>
            <a:miter lim="800000"/>
            <a:headEnd/>
            <a:tailEnd/>
          </a:ln>
        </p:spPr>
      </p:pic>
      <p:sp>
        <p:nvSpPr>
          <p:cNvPr id="13325" name="Text Box 1047"/>
          <p:cNvSpPr txBox="1">
            <a:spLocks noChangeArrowheads="1"/>
          </p:cNvSpPr>
          <p:nvPr/>
        </p:nvSpPr>
        <p:spPr bwMode="auto">
          <a:xfrm>
            <a:off x="304800" y="6583363"/>
            <a:ext cx="1065213" cy="274637"/>
          </a:xfrm>
          <a:prstGeom prst="rect">
            <a:avLst/>
          </a:prstGeom>
          <a:noFill/>
          <a:ln w="9525">
            <a:noFill/>
            <a:miter lim="800000"/>
            <a:headEnd/>
            <a:tailEnd/>
          </a:ln>
        </p:spPr>
        <p:txBody>
          <a:bodyPr>
            <a:spAutoFit/>
          </a:bodyPr>
          <a:lstStyle/>
          <a:p>
            <a:r>
              <a:rPr lang="nl-NL" sz="1200"/>
              <a:t> </a:t>
            </a:r>
            <a:r>
              <a:rPr lang="nl-NL" sz="1000"/>
              <a:t>het Onrecht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Users\John\Pictures\Bespiegeling\H3 StedenKathedr\siena.jpg"/>
          <p:cNvPicPr>
            <a:picLocks noChangeAspect="1" noChangeArrowheads="1"/>
          </p:cNvPicPr>
          <p:nvPr/>
        </p:nvPicPr>
        <p:blipFill>
          <a:blip r:embed="rId2" cstate="print"/>
          <a:srcRect/>
          <a:stretch>
            <a:fillRect/>
          </a:stretch>
        </p:blipFill>
        <p:spPr bwMode="auto">
          <a:xfrm>
            <a:off x="0" y="762000"/>
            <a:ext cx="4375150" cy="5029200"/>
          </a:xfrm>
          <a:prstGeom prst="rect">
            <a:avLst/>
          </a:prstGeom>
          <a:noFill/>
          <a:ln w="9525">
            <a:noFill/>
            <a:miter lim="800000"/>
            <a:headEnd/>
            <a:tailEnd/>
          </a:ln>
        </p:spPr>
      </p:pic>
      <p:sp>
        <p:nvSpPr>
          <p:cNvPr id="14339" name="Rectangle 2"/>
          <p:cNvSpPr>
            <a:spLocks noGrp="1" noChangeArrowheads="1"/>
          </p:cNvSpPr>
          <p:nvPr>
            <p:ph type="title"/>
          </p:nvPr>
        </p:nvSpPr>
        <p:spPr>
          <a:xfrm>
            <a:off x="0" y="0"/>
            <a:ext cx="9144000" cy="609600"/>
          </a:xfrm>
          <a:solidFill>
            <a:schemeClr val="tx2"/>
          </a:solidFill>
        </p:spPr>
        <p:txBody>
          <a:bodyPr/>
          <a:lstStyle/>
          <a:p>
            <a:pPr eaLnBrk="1" hangingPunct="1"/>
            <a:r>
              <a:rPr lang="nl-NL" sz="5400" smtClean="0">
                <a:solidFill>
                  <a:srgbClr val="FF3300"/>
                </a:solidFill>
                <a:latin typeface="EngrvrsOldEng BT" pitchFamily="66" charset="0"/>
              </a:rPr>
              <a:t>Het plein</a:t>
            </a:r>
          </a:p>
        </p:txBody>
      </p:sp>
      <p:pic>
        <p:nvPicPr>
          <p:cNvPr id="14340" name="Picture 5" descr="C:\Users\John\Pictures\Bespiegeling\H3 StedenKathedr\siena-palio-2004.jpg">
            <a:hlinkClick r:id="rId3"/>
          </p:cNvPr>
          <p:cNvPicPr>
            <a:picLocks noChangeAspect="1" noChangeArrowheads="1"/>
          </p:cNvPicPr>
          <p:nvPr/>
        </p:nvPicPr>
        <p:blipFill>
          <a:blip r:embed="rId4" cstate="print"/>
          <a:srcRect/>
          <a:stretch>
            <a:fillRect/>
          </a:stretch>
        </p:blipFill>
        <p:spPr bwMode="auto">
          <a:xfrm>
            <a:off x="5148263" y="3987800"/>
            <a:ext cx="3827462" cy="2870200"/>
          </a:xfrm>
          <a:prstGeom prst="rect">
            <a:avLst/>
          </a:prstGeom>
          <a:noFill/>
          <a:ln w="9525">
            <a:noFill/>
            <a:miter lim="800000"/>
            <a:headEnd/>
            <a:tailEnd/>
          </a:ln>
        </p:spPr>
      </p:pic>
      <p:sp>
        <p:nvSpPr>
          <p:cNvPr id="14341" name="Text Box 6"/>
          <p:cNvSpPr txBox="1">
            <a:spLocks noChangeArrowheads="1"/>
          </p:cNvSpPr>
          <p:nvPr/>
        </p:nvSpPr>
        <p:spPr bwMode="auto">
          <a:xfrm>
            <a:off x="4211638" y="6021388"/>
            <a:ext cx="935037" cy="246062"/>
          </a:xfrm>
          <a:prstGeom prst="rect">
            <a:avLst/>
          </a:prstGeom>
          <a:noFill/>
          <a:ln w="9525">
            <a:noFill/>
            <a:miter lim="800000"/>
            <a:headEnd/>
            <a:tailEnd/>
          </a:ln>
        </p:spPr>
        <p:txBody>
          <a:bodyPr wrap="none">
            <a:spAutoFit/>
          </a:bodyPr>
          <a:lstStyle/>
          <a:p>
            <a:r>
              <a:rPr lang="nl-NL" sz="1000"/>
              <a:t>Sienna: Palio</a:t>
            </a:r>
          </a:p>
        </p:txBody>
      </p:sp>
      <p:sp>
        <p:nvSpPr>
          <p:cNvPr id="14342" name="Text Box 3"/>
          <p:cNvSpPr txBox="1">
            <a:spLocks noChangeArrowheads="1"/>
          </p:cNvSpPr>
          <p:nvPr/>
        </p:nvSpPr>
        <p:spPr bwMode="auto">
          <a:xfrm>
            <a:off x="4419600" y="609600"/>
            <a:ext cx="4545013" cy="3416300"/>
          </a:xfrm>
          <a:prstGeom prst="rect">
            <a:avLst/>
          </a:prstGeom>
          <a:noFill/>
          <a:ln w="9525">
            <a:noFill/>
            <a:miter lim="800000"/>
            <a:headEnd/>
            <a:tailEnd/>
          </a:ln>
        </p:spPr>
        <p:txBody>
          <a:bodyPr>
            <a:spAutoFit/>
          </a:bodyPr>
          <a:lstStyle/>
          <a:p>
            <a:r>
              <a:rPr lang="nl-NL" sz="2000">
                <a:solidFill>
                  <a:srgbClr val="CC66FF"/>
                </a:solidFill>
              </a:rPr>
              <a:t>Piazza del Campo:</a:t>
            </a:r>
            <a:r>
              <a:rPr lang="nl-NL" sz="1400"/>
              <a:t> In het hart van een West-Europese middeleeuwse stad kom je vroeg of laat altijd </a:t>
            </a:r>
            <a:br>
              <a:rPr lang="nl-NL" sz="1400"/>
            </a:br>
            <a:r>
              <a:rPr lang="nl-NL" sz="1400"/>
              <a:t>terecht bij een kerk. In een aantal Italiaanse steden is het anders: hier ligt in het centrum het stadhuis. In Sienna heeft het plein Piazza del Campo de vorm van een halve cirkel en loopt hol.Het plein wordt afgesloten door het Palazzo Publico. In dit paleis zetelt het stadsbestuur, de Nove (negen). De imposante toren onderstreept de status van het gebouw. De Nove dienen het belang van de stad: </a:t>
            </a:r>
            <a:r>
              <a:rPr lang="nl-NL" sz="1400">
                <a:latin typeface="Times New Roman" pitchFamily="18" charset="0"/>
              </a:rPr>
              <a:t>‘</a:t>
            </a:r>
            <a:r>
              <a:rPr lang="nl-NL" sz="1400"/>
              <a:t>Hij die regeert, moet zich schikken naar de wet en krachtig optreden tegen het kwaad. Behoedzaam, gematigd en rechtvaardig.</a:t>
            </a:r>
            <a:r>
              <a:rPr lang="nl-NL" sz="1400">
                <a:latin typeface="Times New Roman" pitchFamily="18" charset="0"/>
              </a:rPr>
              <a:t>’</a:t>
            </a:r>
            <a:r>
              <a:rPr lang="nl-NL" sz="1400"/>
              <a:t> Het plein weerspiegelt de trots van de burgers. Hier is de macht niet in handen van een vorst of kerk maar de burgerij.  </a:t>
            </a:r>
            <a:r>
              <a:rPr lang="nl-NL" sz="1400">
                <a:solidFill>
                  <a:srgbClr val="CC66FF"/>
                </a:solidFill>
              </a:rPr>
              <a:t> </a:t>
            </a:r>
          </a:p>
        </p:txBody>
      </p:sp>
      <p:sp>
        <p:nvSpPr>
          <p:cNvPr id="14343" name="Tekstvak 8"/>
          <p:cNvSpPr txBox="1">
            <a:spLocks noChangeArrowheads="1"/>
          </p:cNvSpPr>
          <p:nvPr/>
        </p:nvSpPr>
        <p:spPr bwMode="auto">
          <a:xfrm>
            <a:off x="539750" y="5949950"/>
            <a:ext cx="3211513" cy="460375"/>
          </a:xfrm>
          <a:prstGeom prst="rect">
            <a:avLst/>
          </a:prstGeom>
          <a:solidFill>
            <a:srgbClr val="92D050"/>
          </a:solidFill>
          <a:ln w="9525">
            <a:noFill/>
            <a:miter lim="800000"/>
            <a:headEnd/>
            <a:tailEnd/>
          </a:ln>
        </p:spPr>
        <p:txBody>
          <a:bodyPr wrap="none">
            <a:spAutoFit/>
          </a:bodyPr>
          <a:lstStyle/>
          <a:p>
            <a:r>
              <a:rPr lang="nl-NL" sz="1200">
                <a:solidFill>
                  <a:srgbClr val="7030A0"/>
                </a:solidFill>
              </a:rPr>
              <a:t>Uit de planning van het plein blijkt dat </a:t>
            </a:r>
            <a:br>
              <a:rPr lang="nl-NL" sz="1200">
                <a:solidFill>
                  <a:srgbClr val="7030A0"/>
                </a:solidFill>
              </a:rPr>
            </a:br>
            <a:r>
              <a:rPr lang="nl-NL" sz="1200">
                <a:solidFill>
                  <a:srgbClr val="7030A0"/>
                </a:solidFill>
              </a:rPr>
              <a:t>hier de burgers het voor het zeggen hebben.</a:t>
            </a:r>
          </a:p>
        </p:txBody>
      </p:sp>
      <p:sp>
        <p:nvSpPr>
          <p:cNvPr id="8" name="Tekstvak 6"/>
          <p:cNvSpPr txBox="1">
            <a:spLocks noChangeArrowheads="1"/>
          </p:cNvSpPr>
          <p:nvPr/>
        </p:nvSpPr>
        <p:spPr bwMode="auto">
          <a:xfrm>
            <a:off x="4860032" y="4005064"/>
            <a:ext cx="731838" cy="247650"/>
          </a:xfrm>
          <a:prstGeom prst="rect">
            <a:avLst/>
          </a:prstGeom>
          <a:solidFill>
            <a:srgbClr val="FFC000"/>
          </a:solidFill>
          <a:ln w="9525">
            <a:noFill/>
            <a:miter lim="800000"/>
            <a:headEnd/>
            <a:tailEnd/>
          </a:ln>
        </p:spPr>
        <p:txBody>
          <a:bodyPr wrap="none">
            <a:spAutoFit/>
          </a:bodyPr>
          <a:lstStyle/>
          <a:p>
            <a:r>
              <a:rPr lang="nl-NL" sz="1000">
                <a:solidFill>
                  <a:schemeClr val="tx1"/>
                </a:solidFill>
              </a:rPr>
              <a:t>Fragment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7"/>
          <p:cNvSpPr>
            <a:spLocks noGrp="1" noChangeArrowheads="1"/>
          </p:cNvSpPr>
          <p:nvPr>
            <p:ph type="title"/>
          </p:nvPr>
        </p:nvSpPr>
        <p:spPr>
          <a:xfrm>
            <a:off x="0" y="0"/>
            <a:ext cx="9144000" cy="609600"/>
          </a:xfrm>
          <a:solidFill>
            <a:schemeClr val="tx2"/>
          </a:solidFill>
        </p:spPr>
        <p:txBody>
          <a:bodyPr/>
          <a:lstStyle/>
          <a:p>
            <a:pPr eaLnBrk="1" hangingPunct="1"/>
            <a:r>
              <a:rPr lang="nl-NL" sz="5400" smtClean="0">
                <a:solidFill>
                  <a:srgbClr val="FF3300"/>
                </a:solidFill>
                <a:latin typeface="EngrvrsOldEng BT" pitchFamily="66" charset="0"/>
              </a:rPr>
              <a:t>Het plein</a:t>
            </a:r>
          </a:p>
        </p:txBody>
      </p:sp>
      <p:pic>
        <p:nvPicPr>
          <p:cNvPr id="15363" name="Picture 1030" descr="C:\Users\John\Pictures\Bespiegeling\H3 StedenKathedr\lorenzetti.jpg"/>
          <p:cNvPicPr>
            <a:picLocks noChangeAspect="1" noChangeArrowheads="1"/>
          </p:cNvPicPr>
          <p:nvPr/>
        </p:nvPicPr>
        <p:blipFill>
          <a:blip r:embed="rId2" cstate="print"/>
          <a:srcRect/>
          <a:stretch>
            <a:fillRect/>
          </a:stretch>
        </p:blipFill>
        <p:spPr bwMode="auto">
          <a:xfrm>
            <a:off x="0" y="2362200"/>
            <a:ext cx="9144000" cy="3870325"/>
          </a:xfrm>
          <a:prstGeom prst="rect">
            <a:avLst/>
          </a:prstGeom>
          <a:noFill/>
          <a:ln w="9525">
            <a:noFill/>
            <a:miter lim="800000"/>
            <a:headEnd/>
            <a:tailEnd/>
          </a:ln>
        </p:spPr>
      </p:pic>
      <p:sp>
        <p:nvSpPr>
          <p:cNvPr id="15364" name="Text Box 1032"/>
          <p:cNvSpPr txBox="1">
            <a:spLocks noChangeArrowheads="1"/>
          </p:cNvSpPr>
          <p:nvPr/>
        </p:nvSpPr>
        <p:spPr bwMode="auto">
          <a:xfrm>
            <a:off x="179388" y="685800"/>
            <a:ext cx="8785225" cy="1477963"/>
          </a:xfrm>
          <a:prstGeom prst="rect">
            <a:avLst/>
          </a:prstGeom>
          <a:noFill/>
          <a:ln w="9525">
            <a:noFill/>
            <a:miter lim="800000"/>
            <a:headEnd/>
            <a:tailEnd/>
          </a:ln>
        </p:spPr>
        <p:txBody>
          <a:bodyPr>
            <a:spAutoFit/>
          </a:bodyPr>
          <a:lstStyle/>
          <a:p>
            <a:r>
              <a:rPr lang="nl-NL" sz="2000">
                <a:solidFill>
                  <a:srgbClr val="CC66FF"/>
                </a:solidFill>
              </a:rPr>
              <a:t>Het goede bewind: </a:t>
            </a:r>
            <a:r>
              <a:rPr lang="nl-NL" sz="1400"/>
              <a:t>In 1338 geven de Nove de schilder </a:t>
            </a:r>
            <a:r>
              <a:rPr lang="nl-NL" sz="1400">
                <a:solidFill>
                  <a:srgbClr val="FF3300"/>
                </a:solidFill>
              </a:rPr>
              <a:t>Ambrogio Lorenzetti</a:t>
            </a:r>
            <a:r>
              <a:rPr lang="nl-NL" sz="1400"/>
              <a:t> de opdracht voor het maken van twee fresco</a:t>
            </a:r>
            <a:r>
              <a:rPr lang="nl-NL" sz="1400">
                <a:latin typeface="Times New Roman" pitchFamily="18" charset="0"/>
              </a:rPr>
              <a:t>’</a:t>
            </a:r>
            <a:r>
              <a:rPr lang="nl-NL" sz="1400"/>
              <a:t>s in hun vergaderzaal. Op het ene fresco zijn de gevolgen van goed en verstandig bestuur te zien: </a:t>
            </a:r>
            <a:r>
              <a:rPr lang="nl-NL" sz="1400">
                <a:latin typeface="Times New Roman" pitchFamily="18" charset="0"/>
              </a:rPr>
              <a:t>‘</a:t>
            </a:r>
            <a:r>
              <a:rPr lang="nl-NL" sz="1400"/>
              <a:t>Het goede bewind</a:t>
            </a:r>
            <a:r>
              <a:rPr lang="nl-NL" sz="1400">
                <a:latin typeface="Times New Roman" pitchFamily="18" charset="0"/>
              </a:rPr>
              <a:t>’</a:t>
            </a:r>
            <a:r>
              <a:rPr lang="nl-NL" sz="1400"/>
              <a:t>, op de ander </a:t>
            </a:r>
            <a:r>
              <a:rPr lang="nl-NL" sz="1400">
                <a:latin typeface="Times New Roman" pitchFamily="18" charset="0"/>
              </a:rPr>
              <a:t>‘</a:t>
            </a:r>
            <a:r>
              <a:rPr lang="nl-NL" sz="1400"/>
              <a:t>Het slechte bewind</a:t>
            </a:r>
            <a:r>
              <a:rPr lang="nl-NL" sz="1400">
                <a:latin typeface="Times New Roman" pitchFamily="18" charset="0"/>
              </a:rPr>
              <a:t>’</a:t>
            </a:r>
            <a:r>
              <a:rPr lang="nl-NL" sz="1400"/>
              <a:t>. In Het goede bewind is een levendige stad te zien. Alle terreinen waarmee het bestuur zich bezighoudt zijn hierin terug te vinden: verdediging, rechtspraak, bestuur, zorg voor onderwijs en zieken, handel enz. In naturalistische stijl geeft het een nauwgezet beeld van het alledaagse leven in de stad.</a:t>
            </a:r>
            <a:r>
              <a:rPr lang="nl-NL" sz="1400">
                <a:solidFill>
                  <a:srgbClr val="CC66FF"/>
                </a:solidFill>
              </a:rPr>
              <a:t> </a:t>
            </a:r>
          </a:p>
        </p:txBody>
      </p:sp>
      <p:sp>
        <p:nvSpPr>
          <p:cNvPr id="15365" name="Text Box 1033"/>
          <p:cNvSpPr txBox="1">
            <a:spLocks noChangeArrowheads="1"/>
          </p:cNvSpPr>
          <p:nvPr/>
        </p:nvSpPr>
        <p:spPr bwMode="auto">
          <a:xfrm>
            <a:off x="3336925" y="6284913"/>
            <a:ext cx="1876425" cy="246062"/>
          </a:xfrm>
          <a:prstGeom prst="rect">
            <a:avLst/>
          </a:prstGeom>
          <a:noFill/>
          <a:ln w="9525">
            <a:noFill/>
            <a:miter lim="800000"/>
            <a:headEnd/>
            <a:tailEnd/>
          </a:ln>
        </p:spPr>
        <p:txBody>
          <a:bodyPr wrap="none">
            <a:spAutoFit/>
          </a:bodyPr>
          <a:lstStyle/>
          <a:p>
            <a:r>
              <a:rPr lang="nl-NL" sz="1000"/>
              <a:t>Lorenzetti: Het goede bewind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a:xfrm>
            <a:off x="0" y="0"/>
            <a:ext cx="9144000" cy="762000"/>
          </a:xfrm>
          <a:solidFill>
            <a:schemeClr val="tx2"/>
          </a:solidFill>
        </p:spPr>
        <p:txBody>
          <a:bodyPr/>
          <a:lstStyle/>
          <a:p>
            <a:pPr eaLnBrk="1" hangingPunct="1"/>
            <a:r>
              <a:rPr lang="nl-NL" sz="5400" smtClean="0">
                <a:solidFill>
                  <a:srgbClr val="FFFF99"/>
                </a:solidFill>
                <a:latin typeface="EngrvrsOldEng BT" pitchFamily="66" charset="0"/>
              </a:rPr>
              <a:t>Schilderkunst</a:t>
            </a:r>
          </a:p>
        </p:txBody>
      </p:sp>
      <p:sp>
        <p:nvSpPr>
          <p:cNvPr id="16387" name="Text Box 8"/>
          <p:cNvSpPr txBox="1">
            <a:spLocks noChangeArrowheads="1"/>
          </p:cNvSpPr>
          <p:nvPr/>
        </p:nvSpPr>
        <p:spPr bwMode="auto">
          <a:xfrm>
            <a:off x="6629400" y="5486400"/>
            <a:ext cx="1701800" cy="554038"/>
          </a:xfrm>
          <a:prstGeom prst="rect">
            <a:avLst/>
          </a:prstGeom>
          <a:noFill/>
          <a:ln w="9525">
            <a:noFill/>
            <a:miter lim="800000"/>
            <a:headEnd/>
            <a:tailEnd/>
          </a:ln>
        </p:spPr>
        <p:txBody>
          <a:bodyPr wrap="none">
            <a:spAutoFit/>
          </a:bodyPr>
          <a:lstStyle/>
          <a:p>
            <a:r>
              <a:rPr lang="nl-NL" sz="1000"/>
              <a:t>Gebr.van Limburg:</a:t>
            </a:r>
            <a:br>
              <a:rPr lang="nl-NL" sz="1000"/>
            </a:br>
            <a:r>
              <a:rPr lang="nl-NL" sz="1000"/>
              <a:t>de maand Oktober</a:t>
            </a:r>
            <a:br>
              <a:rPr lang="nl-NL" sz="1000"/>
            </a:br>
            <a:r>
              <a:rPr lang="nl-NL" sz="1000"/>
              <a:t>1413-1416 Boek-illustratie.</a:t>
            </a:r>
          </a:p>
        </p:txBody>
      </p:sp>
      <p:sp>
        <p:nvSpPr>
          <p:cNvPr id="16388" name="Text Box 9"/>
          <p:cNvSpPr txBox="1">
            <a:spLocks noChangeArrowheads="1"/>
          </p:cNvSpPr>
          <p:nvPr/>
        </p:nvSpPr>
        <p:spPr bwMode="auto">
          <a:xfrm>
            <a:off x="381000" y="5791200"/>
            <a:ext cx="1344613" cy="246063"/>
          </a:xfrm>
          <a:prstGeom prst="rect">
            <a:avLst/>
          </a:prstGeom>
          <a:noFill/>
          <a:ln w="9525">
            <a:noFill/>
            <a:miter lim="800000"/>
            <a:headEnd/>
            <a:tailEnd/>
          </a:ln>
        </p:spPr>
        <p:txBody>
          <a:bodyPr wrap="none">
            <a:spAutoFit/>
          </a:bodyPr>
          <a:lstStyle/>
          <a:p>
            <a:r>
              <a:rPr lang="nl-NL" sz="1000"/>
              <a:t>Duccio: Intocht.1311</a:t>
            </a:r>
          </a:p>
        </p:txBody>
      </p:sp>
      <p:sp>
        <p:nvSpPr>
          <p:cNvPr id="16389" name="Text Box 10"/>
          <p:cNvSpPr txBox="1">
            <a:spLocks noChangeArrowheads="1"/>
          </p:cNvSpPr>
          <p:nvPr/>
        </p:nvSpPr>
        <p:spPr bwMode="auto">
          <a:xfrm>
            <a:off x="3429000" y="5486400"/>
            <a:ext cx="2478088" cy="400050"/>
          </a:xfrm>
          <a:prstGeom prst="rect">
            <a:avLst/>
          </a:prstGeom>
          <a:noFill/>
          <a:ln w="9525">
            <a:noFill/>
            <a:miter lim="800000"/>
            <a:headEnd/>
            <a:tailEnd/>
          </a:ln>
        </p:spPr>
        <p:txBody>
          <a:bodyPr wrap="none">
            <a:spAutoFit/>
          </a:bodyPr>
          <a:lstStyle/>
          <a:p>
            <a:r>
              <a:rPr lang="nl-NL" sz="1000"/>
              <a:t>Gentile Da Fabriano: drie koningen 1423</a:t>
            </a:r>
            <a:br>
              <a:rPr lang="nl-NL" sz="1000"/>
            </a:br>
            <a:r>
              <a:rPr lang="nl-NL" sz="1000"/>
              <a:t>Altaarstuk</a:t>
            </a:r>
          </a:p>
        </p:txBody>
      </p:sp>
      <p:pic>
        <p:nvPicPr>
          <p:cNvPr id="16390" name="Picture 13" descr="C:\Users\John\Pictures\Bespiegeling\H3 StedenKathedr\Duccio1.jpg"/>
          <p:cNvPicPr>
            <a:picLocks noChangeAspect="1" noChangeArrowheads="1"/>
          </p:cNvPicPr>
          <p:nvPr/>
        </p:nvPicPr>
        <p:blipFill>
          <a:blip r:embed="rId2" cstate="print"/>
          <a:srcRect/>
          <a:stretch>
            <a:fillRect/>
          </a:stretch>
        </p:blipFill>
        <p:spPr bwMode="auto">
          <a:xfrm>
            <a:off x="0" y="1219200"/>
            <a:ext cx="2513013" cy="4495800"/>
          </a:xfrm>
          <a:prstGeom prst="rect">
            <a:avLst/>
          </a:prstGeom>
          <a:noFill/>
          <a:ln w="9525">
            <a:noFill/>
            <a:miter lim="800000"/>
            <a:headEnd/>
            <a:tailEnd/>
          </a:ln>
        </p:spPr>
      </p:pic>
      <p:pic>
        <p:nvPicPr>
          <p:cNvPr id="16391" name="Picture 14" descr="C:\Users\John\Pictures\Bespiegeling\H3 StedenKathedr\GentileDaF-adorationdesmagesp.jpg"/>
          <p:cNvPicPr>
            <a:picLocks noChangeAspect="1" noChangeArrowheads="1"/>
          </p:cNvPicPr>
          <p:nvPr/>
        </p:nvPicPr>
        <p:blipFill>
          <a:blip r:embed="rId3" cstate="print"/>
          <a:srcRect/>
          <a:stretch>
            <a:fillRect/>
          </a:stretch>
        </p:blipFill>
        <p:spPr bwMode="auto">
          <a:xfrm>
            <a:off x="2590800" y="1219200"/>
            <a:ext cx="3954463" cy="4191000"/>
          </a:xfrm>
          <a:prstGeom prst="rect">
            <a:avLst/>
          </a:prstGeom>
          <a:noFill/>
          <a:ln w="9525">
            <a:noFill/>
            <a:miter lim="800000"/>
            <a:headEnd/>
            <a:tailEnd/>
          </a:ln>
        </p:spPr>
      </p:pic>
      <p:pic>
        <p:nvPicPr>
          <p:cNvPr id="16392" name="Picture 15" descr="C:\Users\John\Pictures\Bespiegeling\H3 StedenKathedr\Gebr.vanLimburg.bmp"/>
          <p:cNvPicPr>
            <a:picLocks noChangeAspect="1" noChangeArrowheads="1"/>
          </p:cNvPicPr>
          <p:nvPr/>
        </p:nvPicPr>
        <p:blipFill>
          <a:blip r:embed="rId4" cstate="print"/>
          <a:srcRect/>
          <a:stretch>
            <a:fillRect/>
          </a:stretch>
        </p:blipFill>
        <p:spPr bwMode="auto">
          <a:xfrm>
            <a:off x="6627813" y="1219200"/>
            <a:ext cx="2516187" cy="4191000"/>
          </a:xfrm>
          <a:prstGeom prst="rect">
            <a:avLst/>
          </a:prstGeom>
          <a:noFill/>
          <a:ln w="9525">
            <a:noFill/>
            <a:miter lim="800000"/>
            <a:headEnd/>
            <a:tailEnd/>
          </a:ln>
        </p:spPr>
      </p:pic>
      <p:sp>
        <p:nvSpPr>
          <p:cNvPr id="16393" name="Text Box 16"/>
          <p:cNvSpPr txBox="1">
            <a:spLocks noChangeArrowheads="1"/>
          </p:cNvSpPr>
          <p:nvPr/>
        </p:nvSpPr>
        <p:spPr bwMode="auto">
          <a:xfrm>
            <a:off x="1447800" y="762000"/>
            <a:ext cx="5873750" cy="366713"/>
          </a:xfrm>
          <a:prstGeom prst="rect">
            <a:avLst/>
          </a:prstGeom>
          <a:noFill/>
          <a:ln w="9525">
            <a:noFill/>
            <a:miter lim="800000"/>
            <a:headEnd/>
            <a:tailEnd/>
          </a:ln>
        </p:spPr>
        <p:txBody>
          <a:bodyPr wrap="none">
            <a:spAutoFit/>
          </a:bodyPr>
          <a:lstStyle/>
          <a:p>
            <a:r>
              <a:rPr lang="nl-NL" sz="1800"/>
              <a:t>De ontdekking van </a:t>
            </a:r>
            <a:r>
              <a:rPr lang="nl-NL" sz="1800">
                <a:latin typeface="Times New Roman" pitchFamily="18" charset="0"/>
              </a:rPr>
              <a:t>‘</a:t>
            </a:r>
            <a:r>
              <a:rPr lang="nl-NL" sz="1800"/>
              <a:t>diepte</a:t>
            </a:r>
            <a:r>
              <a:rPr lang="nl-NL" sz="1800">
                <a:latin typeface="Times New Roman" pitchFamily="18" charset="0"/>
              </a:rPr>
              <a:t>’</a:t>
            </a:r>
            <a:r>
              <a:rPr lang="nl-NL" sz="1800"/>
              <a:t> en </a:t>
            </a:r>
            <a:r>
              <a:rPr lang="nl-NL" sz="1800">
                <a:latin typeface="Times New Roman" pitchFamily="18" charset="0"/>
              </a:rPr>
              <a:t>‘</a:t>
            </a:r>
            <a:r>
              <a:rPr lang="nl-NL" sz="1800"/>
              <a:t>ruimte</a:t>
            </a:r>
            <a:r>
              <a:rPr lang="nl-NL" sz="1800">
                <a:latin typeface="Times New Roman" pitchFamily="18" charset="0"/>
              </a:rPr>
              <a:t>’</a:t>
            </a:r>
            <a:r>
              <a:rPr lang="nl-NL" sz="1800"/>
              <a:t> op het platte vlak</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762000"/>
          </a:xfrm>
          <a:solidFill>
            <a:schemeClr val="tx2"/>
          </a:solidFill>
        </p:spPr>
        <p:txBody>
          <a:bodyPr/>
          <a:lstStyle/>
          <a:p>
            <a:pPr algn="l" eaLnBrk="1" hangingPunct="1"/>
            <a:r>
              <a:rPr lang="nl-NL" sz="5400" smtClean="0">
                <a:solidFill>
                  <a:srgbClr val="FF3300"/>
                </a:solidFill>
                <a:latin typeface="EngrvrsOldEng BT" pitchFamily="66" charset="0"/>
              </a:rPr>
              <a:t> De kathedraal</a:t>
            </a:r>
          </a:p>
        </p:txBody>
      </p:sp>
      <p:sp>
        <p:nvSpPr>
          <p:cNvPr id="17411" name="Text Box 3"/>
          <p:cNvSpPr txBox="1">
            <a:spLocks noChangeArrowheads="1"/>
          </p:cNvSpPr>
          <p:nvPr/>
        </p:nvSpPr>
        <p:spPr bwMode="auto">
          <a:xfrm>
            <a:off x="4283968" y="188913"/>
            <a:ext cx="4860032" cy="523220"/>
          </a:xfrm>
          <a:prstGeom prst="rect">
            <a:avLst/>
          </a:prstGeom>
          <a:solidFill>
            <a:srgbClr val="92D050"/>
          </a:solidFill>
          <a:ln w="9525">
            <a:noFill/>
            <a:miter lim="800000"/>
            <a:headEnd/>
            <a:tailEnd/>
          </a:ln>
        </p:spPr>
        <p:txBody>
          <a:bodyPr wrap="square">
            <a:spAutoFit/>
          </a:bodyPr>
          <a:lstStyle/>
          <a:p>
            <a:r>
              <a:rPr lang="nl-NL" sz="1400" dirty="0">
                <a:solidFill>
                  <a:srgbClr val="7030A0"/>
                </a:solidFill>
              </a:rPr>
              <a:t>De kathedraalbouwers zijn waaghalzen, want  zonder iets te </a:t>
            </a:r>
            <a:r>
              <a:rPr lang="nl-NL" sz="1400" dirty="0" smtClean="0">
                <a:solidFill>
                  <a:srgbClr val="7030A0"/>
                </a:solidFill>
              </a:rPr>
              <a:t>wagen</a:t>
            </a:r>
            <a:r>
              <a:rPr lang="nl-NL" sz="1400" dirty="0">
                <a:solidFill>
                  <a:srgbClr val="7030A0"/>
                </a:solidFill>
              </a:rPr>
              <a:t>, breek je nooit een record.</a:t>
            </a:r>
          </a:p>
        </p:txBody>
      </p:sp>
      <p:sp>
        <p:nvSpPr>
          <p:cNvPr id="17412" name="Text Box 11"/>
          <p:cNvSpPr txBox="1">
            <a:spLocks noChangeArrowheads="1"/>
          </p:cNvSpPr>
          <p:nvPr/>
        </p:nvSpPr>
        <p:spPr bwMode="auto">
          <a:xfrm>
            <a:off x="179388" y="688975"/>
            <a:ext cx="8964612" cy="1262063"/>
          </a:xfrm>
          <a:prstGeom prst="rect">
            <a:avLst/>
          </a:prstGeom>
          <a:noFill/>
          <a:ln w="9525">
            <a:noFill/>
            <a:miter lim="800000"/>
            <a:headEnd/>
            <a:tailEnd/>
          </a:ln>
        </p:spPr>
        <p:txBody>
          <a:bodyPr>
            <a:spAutoFit/>
          </a:bodyPr>
          <a:lstStyle/>
          <a:p>
            <a:r>
              <a:rPr lang="nl-NL" sz="2000">
                <a:solidFill>
                  <a:srgbClr val="CC66FF"/>
                </a:solidFill>
              </a:rPr>
              <a:t>De Bouw van een kathedraal:</a:t>
            </a:r>
            <a:r>
              <a:rPr lang="nl-NL" sz="1400"/>
              <a:t> De Gotische steden zijn voortdurend bezig hun kerk te verfraaien. </a:t>
            </a:r>
            <a:br>
              <a:rPr lang="nl-NL" sz="1400"/>
            </a:br>
            <a:r>
              <a:rPr lang="nl-NL" sz="1400"/>
              <a:t>De bouw van de </a:t>
            </a:r>
            <a:r>
              <a:rPr lang="nl-NL" sz="1400" i="1"/>
              <a:t>Notre-Dame</a:t>
            </a:r>
            <a:r>
              <a:rPr lang="nl-NL" sz="1400"/>
              <a:t> van Reims is begonnen in 1211 en voltooid in 1457. Het is een zuiver voorbeeld van de Gotische architectuur. De gevel is geen gesloten muurvlak meer . Overal zijn openingen en </a:t>
            </a:r>
            <a:r>
              <a:rPr lang="nl-NL" sz="1400">
                <a:solidFill>
                  <a:srgbClr val="66FF33"/>
                </a:solidFill>
              </a:rPr>
              <a:t>( roos) vensters.</a:t>
            </a:r>
            <a:r>
              <a:rPr lang="nl-NL" sz="1400"/>
              <a:t> Stadsbewoners betalen mee door belastingen. Ook giften vormen een bron van inkomsten, gilden schenken geld, bijvoorbeeld voor een gebrandschilderd raam met daarin opgenomen hun wapen en ambacht.</a:t>
            </a:r>
            <a:endParaRPr lang="nl-NL" sz="1800"/>
          </a:p>
        </p:txBody>
      </p:sp>
      <p:pic>
        <p:nvPicPr>
          <p:cNvPr id="17413" name="Picture 12" descr="C:\Users\John\Pictures\Bespiegeling\H3 StedenKathedr\Reims-WFront-Sept07-DE4330sAR800.jpg"/>
          <p:cNvPicPr>
            <a:picLocks noChangeAspect="1" noChangeArrowheads="1"/>
          </p:cNvPicPr>
          <p:nvPr/>
        </p:nvPicPr>
        <p:blipFill>
          <a:blip r:embed="rId2" cstate="print"/>
          <a:srcRect/>
          <a:stretch>
            <a:fillRect/>
          </a:stretch>
        </p:blipFill>
        <p:spPr bwMode="auto">
          <a:xfrm>
            <a:off x="4114800" y="1985963"/>
            <a:ext cx="5029200" cy="4872037"/>
          </a:xfrm>
          <a:prstGeom prst="rect">
            <a:avLst/>
          </a:prstGeom>
          <a:noFill/>
          <a:ln w="9525">
            <a:noFill/>
            <a:miter lim="800000"/>
            <a:headEnd/>
            <a:tailEnd/>
          </a:ln>
        </p:spPr>
      </p:pic>
      <p:pic>
        <p:nvPicPr>
          <p:cNvPr id="17414" name="Picture 14" descr="C:\Users\John\Pictures\Bespiegeling\H3 StedenKathedr\CHEVET~1.JPG"/>
          <p:cNvPicPr>
            <a:picLocks noChangeAspect="1" noChangeArrowheads="1"/>
          </p:cNvPicPr>
          <p:nvPr/>
        </p:nvPicPr>
        <p:blipFill>
          <a:blip r:embed="rId3" cstate="print"/>
          <a:srcRect/>
          <a:stretch>
            <a:fillRect/>
          </a:stretch>
        </p:blipFill>
        <p:spPr bwMode="auto">
          <a:xfrm>
            <a:off x="0" y="2895600"/>
            <a:ext cx="4953000" cy="3714750"/>
          </a:xfrm>
          <a:prstGeom prst="rect">
            <a:avLst/>
          </a:prstGeom>
          <a:noFill/>
          <a:ln w="9525">
            <a:noFill/>
            <a:miter lim="800000"/>
            <a:headEnd/>
            <a:tailEnd/>
          </a:ln>
        </p:spPr>
      </p:pic>
      <p:pic>
        <p:nvPicPr>
          <p:cNvPr id="17415" name="Picture 13" descr="C:\Users\John\Pictures\Bespiegeling\H3 StedenKathedr\Plan_cathedrale_Reims.png"/>
          <p:cNvPicPr>
            <a:picLocks noChangeAspect="1" noChangeArrowheads="1"/>
          </p:cNvPicPr>
          <p:nvPr/>
        </p:nvPicPr>
        <p:blipFill>
          <a:blip r:embed="rId4" cstate="print"/>
          <a:srcRect/>
          <a:stretch>
            <a:fillRect/>
          </a:stretch>
        </p:blipFill>
        <p:spPr bwMode="auto">
          <a:xfrm>
            <a:off x="4114800" y="1981200"/>
            <a:ext cx="1558925" cy="2819400"/>
          </a:xfrm>
          <a:prstGeom prst="rect">
            <a:avLst/>
          </a:prstGeom>
          <a:noFill/>
          <a:ln w="9525">
            <a:noFill/>
            <a:miter lim="800000"/>
            <a:headEnd/>
            <a:tailEnd/>
          </a:ln>
        </p:spPr>
      </p:pic>
      <p:pic>
        <p:nvPicPr>
          <p:cNvPr id="17416" name="Picture 15" descr="C:\Users\John\Pictures\Bespiegeling\H3 StedenKathedr\reims4.jpg"/>
          <p:cNvPicPr>
            <a:picLocks noChangeAspect="1" noChangeArrowheads="1"/>
          </p:cNvPicPr>
          <p:nvPr/>
        </p:nvPicPr>
        <p:blipFill>
          <a:blip r:embed="rId5" cstate="print"/>
          <a:srcRect/>
          <a:stretch>
            <a:fillRect/>
          </a:stretch>
        </p:blipFill>
        <p:spPr bwMode="auto">
          <a:xfrm>
            <a:off x="228600" y="1981200"/>
            <a:ext cx="2667000" cy="178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762000"/>
          </a:xfrm>
          <a:solidFill>
            <a:schemeClr val="tx2"/>
          </a:solidFill>
        </p:spPr>
        <p:txBody>
          <a:bodyPr/>
          <a:lstStyle/>
          <a:p>
            <a:pPr algn="l" eaLnBrk="1" hangingPunct="1"/>
            <a:r>
              <a:rPr lang="nl-NL" sz="5400" smtClean="0">
                <a:solidFill>
                  <a:srgbClr val="FF3300"/>
                </a:solidFill>
                <a:latin typeface="EngrvrsOldEng BT" pitchFamily="66" charset="0"/>
              </a:rPr>
              <a:t> De kathedraal</a:t>
            </a:r>
          </a:p>
        </p:txBody>
      </p:sp>
      <p:pic>
        <p:nvPicPr>
          <p:cNvPr id="18435" name="Picture 4" descr="C:\Users\John\Pictures\Bespiegeling\H3 StedenKathedr\notre_dame Parijs.jpg"/>
          <p:cNvPicPr>
            <a:picLocks noChangeAspect="1" noChangeArrowheads="1"/>
          </p:cNvPicPr>
          <p:nvPr/>
        </p:nvPicPr>
        <p:blipFill>
          <a:blip r:embed="rId2" cstate="print"/>
          <a:srcRect/>
          <a:stretch>
            <a:fillRect/>
          </a:stretch>
        </p:blipFill>
        <p:spPr bwMode="auto">
          <a:xfrm>
            <a:off x="0" y="2652713"/>
            <a:ext cx="5943600" cy="4205287"/>
          </a:xfrm>
          <a:prstGeom prst="rect">
            <a:avLst/>
          </a:prstGeom>
          <a:noFill/>
          <a:ln w="9525">
            <a:noFill/>
            <a:miter lim="800000"/>
            <a:headEnd/>
            <a:tailEnd/>
          </a:ln>
        </p:spPr>
      </p:pic>
      <p:pic>
        <p:nvPicPr>
          <p:cNvPr id="18436" name="Picture 5" descr="C:\Users\John\Pictures\Bespiegeling\H3 StedenKathedr\notre_dame_parisint.jpg"/>
          <p:cNvPicPr>
            <a:picLocks noChangeAspect="1" noChangeArrowheads="1"/>
          </p:cNvPicPr>
          <p:nvPr/>
        </p:nvPicPr>
        <p:blipFill>
          <a:blip r:embed="rId3" cstate="print"/>
          <a:srcRect/>
          <a:stretch>
            <a:fillRect/>
          </a:stretch>
        </p:blipFill>
        <p:spPr bwMode="auto">
          <a:xfrm>
            <a:off x="5978525" y="2636838"/>
            <a:ext cx="3165475" cy="4221162"/>
          </a:xfrm>
          <a:prstGeom prst="rect">
            <a:avLst/>
          </a:prstGeom>
          <a:noFill/>
          <a:ln w="9525">
            <a:noFill/>
            <a:miter lim="800000"/>
            <a:headEnd/>
            <a:tailEnd/>
          </a:ln>
        </p:spPr>
      </p:pic>
      <p:sp>
        <p:nvSpPr>
          <p:cNvPr id="18437" name="Text Box 6"/>
          <p:cNvSpPr txBox="1">
            <a:spLocks noChangeArrowheads="1"/>
          </p:cNvSpPr>
          <p:nvPr/>
        </p:nvSpPr>
        <p:spPr bwMode="auto">
          <a:xfrm>
            <a:off x="323850" y="6453188"/>
            <a:ext cx="1265238" cy="246062"/>
          </a:xfrm>
          <a:prstGeom prst="rect">
            <a:avLst/>
          </a:prstGeom>
          <a:noFill/>
          <a:ln w="9525">
            <a:noFill/>
            <a:miter lim="800000"/>
            <a:headEnd/>
            <a:tailEnd/>
          </a:ln>
        </p:spPr>
        <p:txBody>
          <a:bodyPr wrap="none">
            <a:spAutoFit/>
          </a:bodyPr>
          <a:lstStyle/>
          <a:p>
            <a:r>
              <a:rPr lang="nl-NL" sz="1000"/>
              <a:t>Notre Dame Parijs.</a:t>
            </a:r>
          </a:p>
        </p:txBody>
      </p:sp>
      <p:sp>
        <p:nvSpPr>
          <p:cNvPr id="18438" name="Text Box 7"/>
          <p:cNvSpPr txBox="1">
            <a:spLocks noChangeArrowheads="1"/>
          </p:cNvSpPr>
          <p:nvPr/>
        </p:nvSpPr>
        <p:spPr bwMode="auto">
          <a:xfrm>
            <a:off x="6096000" y="3200400"/>
            <a:ext cx="987425" cy="246063"/>
          </a:xfrm>
          <a:prstGeom prst="rect">
            <a:avLst/>
          </a:prstGeom>
          <a:noFill/>
          <a:ln w="9525">
            <a:noFill/>
            <a:miter lim="800000"/>
            <a:headEnd/>
            <a:tailEnd/>
          </a:ln>
        </p:spPr>
        <p:txBody>
          <a:bodyPr wrap="none">
            <a:spAutoFit/>
          </a:bodyPr>
          <a:lstStyle/>
          <a:p>
            <a:r>
              <a:rPr lang="nl-NL" sz="1000"/>
              <a:t>Kruisribgewelf</a:t>
            </a:r>
          </a:p>
        </p:txBody>
      </p:sp>
      <p:pic>
        <p:nvPicPr>
          <p:cNvPr id="18439" name="Picture 9" descr="C:\Users\John\Pictures\Bespiegeling\H3 StedenKathedr\Notre dame plan.jpg"/>
          <p:cNvPicPr>
            <a:picLocks noChangeAspect="1" noChangeArrowheads="1"/>
          </p:cNvPicPr>
          <p:nvPr/>
        </p:nvPicPr>
        <p:blipFill>
          <a:blip r:embed="rId4" cstate="print"/>
          <a:srcRect/>
          <a:stretch>
            <a:fillRect/>
          </a:stretch>
        </p:blipFill>
        <p:spPr bwMode="auto">
          <a:xfrm>
            <a:off x="4965700" y="2667000"/>
            <a:ext cx="860425" cy="2057400"/>
          </a:xfrm>
          <a:prstGeom prst="rect">
            <a:avLst/>
          </a:prstGeom>
          <a:noFill/>
          <a:ln w="9525">
            <a:noFill/>
            <a:miter lim="800000"/>
            <a:headEnd/>
            <a:tailEnd/>
          </a:ln>
        </p:spPr>
      </p:pic>
      <p:sp>
        <p:nvSpPr>
          <p:cNvPr id="18440" name="Text Box 10"/>
          <p:cNvSpPr txBox="1">
            <a:spLocks noChangeArrowheads="1"/>
          </p:cNvSpPr>
          <p:nvPr/>
        </p:nvSpPr>
        <p:spPr bwMode="auto">
          <a:xfrm>
            <a:off x="179388" y="685800"/>
            <a:ext cx="8828087" cy="1908175"/>
          </a:xfrm>
          <a:prstGeom prst="rect">
            <a:avLst/>
          </a:prstGeom>
          <a:noFill/>
          <a:ln w="9525">
            <a:noFill/>
            <a:miter lim="800000"/>
            <a:headEnd/>
            <a:tailEnd/>
          </a:ln>
        </p:spPr>
        <p:txBody>
          <a:bodyPr>
            <a:spAutoFit/>
          </a:bodyPr>
          <a:lstStyle/>
          <a:p>
            <a:r>
              <a:rPr lang="nl-NL" sz="2000">
                <a:solidFill>
                  <a:srgbClr val="CC66FF"/>
                </a:solidFill>
              </a:rPr>
              <a:t>Bouwloges:</a:t>
            </a:r>
            <a:r>
              <a:rPr lang="nl-NL"/>
              <a:t> </a:t>
            </a:r>
            <a:r>
              <a:rPr lang="nl-NL" sz="1400"/>
              <a:t>De leiding over de bouw van een kathedraal is in handen van de bouwmeesters.Het is niet zoals tegenwoordig één architect die zijn stempel drukt op het totaal. Opeenvolgende bouwmeesters stellen de plannen voortdurend bij. Het werk wordt uitgevoerd door </a:t>
            </a:r>
            <a:r>
              <a:rPr lang="nl-NL" sz="1400">
                <a:solidFill>
                  <a:srgbClr val="66FF33"/>
                </a:solidFill>
              </a:rPr>
              <a:t>bouwloges</a:t>
            </a:r>
            <a:r>
              <a:rPr lang="nl-NL" sz="1400"/>
              <a:t>: hierin werken ambachtslieden en kunstenaars samen. Zij hebben een eigen stijl van werken. In de loop van de jaren dat eraan gebouwd wordt veranderen inzichten en technische mogelijkheden. Nieuwe vondsten worden direct toegepast. Tussen pijlers, </a:t>
            </a:r>
            <a:r>
              <a:rPr lang="nl-NL" sz="1400">
                <a:solidFill>
                  <a:srgbClr val="66FF33"/>
                </a:solidFill>
              </a:rPr>
              <a:t>gewelven </a:t>
            </a:r>
            <a:r>
              <a:rPr lang="nl-NL" sz="1400"/>
              <a:t>en</a:t>
            </a:r>
            <a:r>
              <a:rPr lang="nl-NL" sz="1400">
                <a:solidFill>
                  <a:srgbClr val="66FF33"/>
                </a:solidFill>
              </a:rPr>
              <a:t> luchtbogen</a:t>
            </a:r>
            <a:r>
              <a:rPr lang="nl-NL" sz="1400"/>
              <a:t> is er ruimte voor glazeniers en beeldhouwers. Aanvankelijk trekken de bouwloges van stad tot stad: </a:t>
            </a:r>
            <a:r>
              <a:rPr lang="nl-NL" sz="1400">
                <a:sym typeface="Wingdings" pitchFamily="2" charset="2"/>
              </a:rPr>
              <a:t> gotiek wordt een internationale stijl. In de loop van de 14e eeuw , met meer welvaart, vestigen de ambachtslieden met een eigen bedrijf in de stad en verenigen zich in coöperaties of gilden.</a:t>
            </a:r>
            <a:endParaRPr lang="nl-NL" sz="1400"/>
          </a:p>
        </p:txBody>
      </p:sp>
      <p:sp>
        <p:nvSpPr>
          <p:cNvPr id="18441" name="Text Box 3"/>
          <p:cNvSpPr txBox="1">
            <a:spLocks noChangeArrowheads="1"/>
          </p:cNvSpPr>
          <p:nvPr/>
        </p:nvSpPr>
        <p:spPr bwMode="auto">
          <a:xfrm>
            <a:off x="3924300" y="188913"/>
            <a:ext cx="4999038" cy="522287"/>
          </a:xfrm>
          <a:prstGeom prst="rect">
            <a:avLst/>
          </a:prstGeom>
          <a:solidFill>
            <a:srgbClr val="92D050"/>
          </a:solidFill>
          <a:ln w="9525">
            <a:noFill/>
            <a:miter lim="800000"/>
            <a:headEnd/>
            <a:tailEnd/>
          </a:ln>
        </p:spPr>
        <p:txBody>
          <a:bodyPr wrap="none">
            <a:spAutoFit/>
          </a:bodyPr>
          <a:lstStyle/>
          <a:p>
            <a:r>
              <a:rPr lang="nl-NL" sz="1400">
                <a:solidFill>
                  <a:srgbClr val="7030A0"/>
                </a:solidFill>
              </a:rPr>
              <a:t>De kathedraalbouwers zijn waaghalzen, want  zonder iets te </a:t>
            </a:r>
            <a:br>
              <a:rPr lang="nl-NL" sz="1400">
                <a:solidFill>
                  <a:srgbClr val="7030A0"/>
                </a:solidFill>
              </a:rPr>
            </a:br>
            <a:r>
              <a:rPr lang="nl-NL" sz="1400">
                <a:solidFill>
                  <a:srgbClr val="7030A0"/>
                </a:solidFill>
              </a:rPr>
              <a:t>wagen, breek je nooit een record.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26" descr="C:\Users\John\Pictures\Bespiegeling\H3 StedenKathedr\St.Chapelle.jpg"/>
          <p:cNvPicPr>
            <a:picLocks noChangeAspect="1" noChangeArrowheads="1"/>
          </p:cNvPicPr>
          <p:nvPr/>
        </p:nvPicPr>
        <p:blipFill>
          <a:blip r:embed="rId2" cstate="print"/>
          <a:srcRect/>
          <a:stretch>
            <a:fillRect/>
          </a:stretch>
        </p:blipFill>
        <p:spPr bwMode="auto">
          <a:xfrm>
            <a:off x="0" y="2819400"/>
            <a:ext cx="3028950" cy="4038600"/>
          </a:xfrm>
          <a:prstGeom prst="rect">
            <a:avLst/>
          </a:prstGeom>
          <a:noFill/>
          <a:ln w="9525">
            <a:noFill/>
            <a:miter lim="800000"/>
            <a:headEnd/>
            <a:tailEnd/>
          </a:ln>
        </p:spPr>
      </p:pic>
      <p:pic>
        <p:nvPicPr>
          <p:cNvPr id="19459" name="Picture 1027" descr="C:\Users\John\Pictures\Bespiegeling\H3 StedenKathedr\ChartresCutaway.jpg"/>
          <p:cNvPicPr>
            <a:picLocks noChangeAspect="1" noChangeArrowheads="1"/>
          </p:cNvPicPr>
          <p:nvPr/>
        </p:nvPicPr>
        <p:blipFill>
          <a:blip r:embed="rId3" cstate="print"/>
          <a:srcRect/>
          <a:stretch>
            <a:fillRect/>
          </a:stretch>
        </p:blipFill>
        <p:spPr bwMode="auto">
          <a:xfrm>
            <a:off x="4356100" y="2249488"/>
            <a:ext cx="4537075" cy="4608512"/>
          </a:xfrm>
          <a:prstGeom prst="rect">
            <a:avLst/>
          </a:prstGeom>
          <a:noFill/>
          <a:ln w="9525">
            <a:noFill/>
            <a:miter lim="800000"/>
            <a:headEnd/>
            <a:tailEnd/>
          </a:ln>
        </p:spPr>
      </p:pic>
      <p:sp>
        <p:nvSpPr>
          <p:cNvPr id="19460" name="Rectangle 1028"/>
          <p:cNvSpPr>
            <a:spLocks noGrp="1" noChangeArrowheads="1"/>
          </p:cNvSpPr>
          <p:nvPr>
            <p:ph type="title"/>
          </p:nvPr>
        </p:nvSpPr>
        <p:spPr>
          <a:xfrm>
            <a:off x="0" y="0"/>
            <a:ext cx="9144000" cy="762000"/>
          </a:xfrm>
          <a:solidFill>
            <a:schemeClr val="tx2"/>
          </a:solidFill>
        </p:spPr>
        <p:txBody>
          <a:bodyPr/>
          <a:lstStyle/>
          <a:p>
            <a:pPr algn="l" eaLnBrk="1" hangingPunct="1"/>
            <a:r>
              <a:rPr lang="nl-NL" sz="5400" smtClean="0">
                <a:solidFill>
                  <a:srgbClr val="FF3300"/>
                </a:solidFill>
                <a:latin typeface="EngrvrsOldEng BT" pitchFamily="66" charset="0"/>
              </a:rPr>
              <a:t> De kathedraal</a:t>
            </a:r>
          </a:p>
        </p:txBody>
      </p:sp>
      <p:sp>
        <p:nvSpPr>
          <p:cNvPr id="19461" name="Text Box 1030"/>
          <p:cNvSpPr txBox="1">
            <a:spLocks noChangeArrowheads="1"/>
          </p:cNvSpPr>
          <p:nvPr/>
        </p:nvSpPr>
        <p:spPr bwMode="auto">
          <a:xfrm>
            <a:off x="1692275" y="6381750"/>
            <a:ext cx="1411288" cy="246063"/>
          </a:xfrm>
          <a:prstGeom prst="rect">
            <a:avLst/>
          </a:prstGeom>
          <a:noFill/>
          <a:ln w="9525">
            <a:noFill/>
            <a:miter lim="800000"/>
            <a:headEnd/>
            <a:tailEnd/>
          </a:ln>
        </p:spPr>
        <p:txBody>
          <a:bodyPr>
            <a:spAutoFit/>
          </a:bodyPr>
          <a:lstStyle/>
          <a:p>
            <a:r>
              <a:rPr lang="nl-NL" sz="1000"/>
              <a:t>St.Chapelle, Parijs.</a:t>
            </a:r>
          </a:p>
        </p:txBody>
      </p:sp>
      <p:sp>
        <p:nvSpPr>
          <p:cNvPr id="19462" name="Text Box 1031"/>
          <p:cNvSpPr txBox="1">
            <a:spLocks noChangeArrowheads="1"/>
          </p:cNvSpPr>
          <p:nvPr/>
        </p:nvSpPr>
        <p:spPr bwMode="auto">
          <a:xfrm>
            <a:off x="7740650" y="6237288"/>
            <a:ext cx="971550" cy="338137"/>
          </a:xfrm>
          <a:prstGeom prst="rect">
            <a:avLst/>
          </a:prstGeom>
          <a:noFill/>
          <a:ln w="9525">
            <a:noFill/>
            <a:miter lim="800000"/>
            <a:headEnd/>
            <a:tailEnd/>
          </a:ln>
        </p:spPr>
        <p:txBody>
          <a:bodyPr wrap="none">
            <a:spAutoFit/>
          </a:bodyPr>
          <a:lstStyle/>
          <a:p>
            <a:r>
              <a:rPr lang="nl-NL">
                <a:solidFill>
                  <a:srgbClr val="CC66FF"/>
                </a:solidFill>
              </a:rPr>
              <a:t>Chartres</a:t>
            </a:r>
          </a:p>
        </p:txBody>
      </p:sp>
      <p:pic>
        <p:nvPicPr>
          <p:cNvPr id="19463" name="Picture 1032" descr="C:\Users\John\Pictures\Bespiegeling\H3 StedenKathedr\ChartresTek..jpg"/>
          <p:cNvPicPr>
            <a:picLocks noChangeAspect="1" noChangeArrowheads="1"/>
          </p:cNvPicPr>
          <p:nvPr/>
        </p:nvPicPr>
        <p:blipFill>
          <a:blip r:embed="rId4" cstate="print"/>
          <a:srcRect/>
          <a:stretch>
            <a:fillRect/>
          </a:stretch>
        </p:blipFill>
        <p:spPr bwMode="auto">
          <a:xfrm>
            <a:off x="6477000" y="1981200"/>
            <a:ext cx="2514600" cy="1587500"/>
          </a:xfrm>
          <a:prstGeom prst="rect">
            <a:avLst/>
          </a:prstGeom>
          <a:noFill/>
          <a:ln w="9525">
            <a:noFill/>
            <a:miter lim="800000"/>
            <a:headEnd/>
            <a:tailEnd/>
          </a:ln>
        </p:spPr>
      </p:pic>
      <p:sp>
        <p:nvSpPr>
          <p:cNvPr id="19464" name="Text Box 1033"/>
          <p:cNvSpPr txBox="1">
            <a:spLocks noChangeArrowheads="1"/>
          </p:cNvSpPr>
          <p:nvPr/>
        </p:nvSpPr>
        <p:spPr bwMode="auto">
          <a:xfrm>
            <a:off x="179388" y="688975"/>
            <a:ext cx="8785225" cy="2124075"/>
          </a:xfrm>
          <a:prstGeom prst="rect">
            <a:avLst/>
          </a:prstGeom>
          <a:noFill/>
          <a:ln w="9525">
            <a:noFill/>
            <a:miter lim="800000"/>
            <a:headEnd/>
            <a:tailEnd/>
          </a:ln>
        </p:spPr>
        <p:txBody>
          <a:bodyPr>
            <a:spAutoFit/>
          </a:bodyPr>
          <a:lstStyle/>
          <a:p>
            <a:r>
              <a:rPr lang="nl-NL" sz="2000">
                <a:solidFill>
                  <a:srgbClr val="CC66FF"/>
                </a:solidFill>
              </a:rPr>
              <a:t>Skeletbouw : </a:t>
            </a:r>
            <a:r>
              <a:rPr lang="nl-NL" sz="1400"/>
              <a:t>Bij een gotische kerk zijn de dragende muren vervangen door een skelet.van </a:t>
            </a:r>
            <a:r>
              <a:rPr lang="nl-NL" sz="1400">
                <a:solidFill>
                  <a:srgbClr val="66FF33"/>
                </a:solidFill>
              </a:rPr>
              <a:t>spitsbogen</a:t>
            </a:r>
            <a:r>
              <a:rPr lang="nl-NL" sz="1400"/>
              <a:t>. Deze ontwikkeling maakt het mogelijk verschrikkelijk hoog te bouwen. De spitsbogen benadrukken het vertikale karakter evenals de spitse torens ( die overigens vaak ontbreken door geldgebrek, of door technische problemen). Vanuit het dak aan de buitenkant steken luchtbogen naar buiten, alsof de kerk nog in de steigers staat. De luchtbogen leiden het gewicht van het gewelf via zware pijlers af aan de buitenkant van de kerk naar de fundering. Pinakels </a:t>
            </a:r>
            <a:r>
              <a:rPr lang="nl-NL" sz="1400">
                <a:latin typeface="Times New Roman" pitchFamily="18" charset="0"/>
              </a:rPr>
              <a:t>–</a:t>
            </a:r>
            <a:r>
              <a:rPr lang="nl-NL" sz="1400"/>
              <a:t> als decoratie en als contragewicht </a:t>
            </a:r>
            <a:br>
              <a:rPr lang="nl-NL" sz="1400"/>
            </a:br>
            <a:r>
              <a:rPr lang="nl-NL" sz="1400"/>
              <a:t>fungerend- sluiten de bogen af. Door ontlasting </a:t>
            </a:r>
            <a:br>
              <a:rPr lang="nl-NL" sz="1400"/>
            </a:br>
            <a:r>
              <a:rPr lang="nl-NL" sz="1400"/>
              <a:t>van de muren is het nu mogelijk grote vensters </a:t>
            </a:r>
            <a:br>
              <a:rPr lang="nl-NL" sz="1400"/>
            </a:br>
            <a:r>
              <a:rPr lang="nl-NL" sz="1400"/>
              <a:t>aan te brengen.</a:t>
            </a:r>
            <a:endParaRPr lang="nl-NL" sz="1800"/>
          </a:p>
        </p:txBody>
      </p:sp>
      <p:pic>
        <p:nvPicPr>
          <p:cNvPr id="19465" name="Picture 1034" descr="C:\Users\John\Pictures\Bespiegeling\H3 StedenKathedr\gotiek_2_luchtboog_.jpg"/>
          <p:cNvPicPr>
            <a:picLocks noChangeAspect="1" noChangeArrowheads="1"/>
          </p:cNvPicPr>
          <p:nvPr/>
        </p:nvPicPr>
        <p:blipFill>
          <a:blip r:embed="rId5" cstate="print"/>
          <a:srcRect/>
          <a:stretch>
            <a:fillRect/>
          </a:stretch>
        </p:blipFill>
        <p:spPr bwMode="auto">
          <a:xfrm>
            <a:off x="2627313" y="2852738"/>
            <a:ext cx="1744662" cy="2838450"/>
          </a:xfrm>
          <a:prstGeom prst="rect">
            <a:avLst/>
          </a:prstGeom>
          <a:noFill/>
          <a:ln w="9525">
            <a:noFill/>
            <a:miter lim="800000"/>
            <a:headEnd/>
            <a:tailEnd/>
          </a:ln>
        </p:spPr>
      </p:pic>
      <p:sp>
        <p:nvSpPr>
          <p:cNvPr id="19466" name="Text Box 1030"/>
          <p:cNvSpPr txBox="1">
            <a:spLocks noChangeArrowheads="1"/>
          </p:cNvSpPr>
          <p:nvPr/>
        </p:nvSpPr>
        <p:spPr bwMode="auto">
          <a:xfrm>
            <a:off x="2987675" y="5661025"/>
            <a:ext cx="1412875" cy="246063"/>
          </a:xfrm>
          <a:prstGeom prst="rect">
            <a:avLst/>
          </a:prstGeom>
          <a:noFill/>
          <a:ln w="9525">
            <a:noFill/>
            <a:miter lim="800000"/>
            <a:headEnd/>
            <a:tailEnd/>
          </a:ln>
        </p:spPr>
        <p:txBody>
          <a:bodyPr>
            <a:spAutoFit/>
          </a:bodyPr>
          <a:lstStyle/>
          <a:p>
            <a:r>
              <a:rPr lang="nl-NL" sz="1000"/>
              <a:t>luchtbogen</a:t>
            </a:r>
          </a:p>
        </p:txBody>
      </p:sp>
      <p:sp>
        <p:nvSpPr>
          <p:cNvPr id="19467" name="Text Box 3"/>
          <p:cNvSpPr txBox="1">
            <a:spLocks noChangeArrowheads="1"/>
          </p:cNvSpPr>
          <p:nvPr/>
        </p:nvSpPr>
        <p:spPr bwMode="auto">
          <a:xfrm>
            <a:off x="3924300" y="188913"/>
            <a:ext cx="4999038" cy="522287"/>
          </a:xfrm>
          <a:prstGeom prst="rect">
            <a:avLst/>
          </a:prstGeom>
          <a:solidFill>
            <a:srgbClr val="92D050"/>
          </a:solidFill>
          <a:ln w="9525">
            <a:noFill/>
            <a:miter lim="800000"/>
            <a:headEnd/>
            <a:tailEnd/>
          </a:ln>
        </p:spPr>
        <p:txBody>
          <a:bodyPr wrap="none">
            <a:spAutoFit/>
          </a:bodyPr>
          <a:lstStyle/>
          <a:p>
            <a:r>
              <a:rPr lang="nl-NL" sz="1400">
                <a:solidFill>
                  <a:srgbClr val="7030A0"/>
                </a:solidFill>
              </a:rPr>
              <a:t>De kathedraalbouwers zijn waaghalzen, want  zonder iets te </a:t>
            </a:r>
            <a:br>
              <a:rPr lang="nl-NL" sz="1400">
                <a:solidFill>
                  <a:srgbClr val="7030A0"/>
                </a:solidFill>
              </a:rPr>
            </a:br>
            <a:r>
              <a:rPr lang="nl-NL" sz="1400">
                <a:solidFill>
                  <a:srgbClr val="7030A0"/>
                </a:solidFill>
              </a:rPr>
              <a:t>wagen, breek je nooit een record.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C:\Users\John\Pictures\Bespiegeling\H3 StedenKathedr\St.Maclou Rouen.jpg"/>
          <p:cNvPicPr>
            <a:picLocks noChangeAspect="1" noChangeArrowheads="1"/>
          </p:cNvPicPr>
          <p:nvPr/>
        </p:nvPicPr>
        <p:blipFill>
          <a:blip r:embed="rId2" cstate="print"/>
          <a:srcRect/>
          <a:stretch>
            <a:fillRect/>
          </a:stretch>
        </p:blipFill>
        <p:spPr bwMode="auto">
          <a:xfrm>
            <a:off x="0" y="1341438"/>
            <a:ext cx="3625850" cy="5334000"/>
          </a:xfrm>
          <a:prstGeom prst="rect">
            <a:avLst/>
          </a:prstGeom>
          <a:noFill/>
          <a:ln w="9525">
            <a:noFill/>
            <a:miter lim="800000"/>
            <a:headEnd/>
            <a:tailEnd/>
          </a:ln>
        </p:spPr>
      </p:pic>
      <p:sp>
        <p:nvSpPr>
          <p:cNvPr id="20483" name="Rectangle 2"/>
          <p:cNvSpPr>
            <a:spLocks noGrp="1" noChangeArrowheads="1"/>
          </p:cNvSpPr>
          <p:nvPr>
            <p:ph type="title"/>
          </p:nvPr>
        </p:nvSpPr>
        <p:spPr>
          <a:xfrm>
            <a:off x="0" y="0"/>
            <a:ext cx="9144000" cy="762000"/>
          </a:xfrm>
          <a:solidFill>
            <a:schemeClr val="tx2"/>
          </a:solidFill>
        </p:spPr>
        <p:txBody>
          <a:bodyPr/>
          <a:lstStyle/>
          <a:p>
            <a:pPr algn="l" eaLnBrk="1" hangingPunct="1"/>
            <a:r>
              <a:rPr lang="nl-NL" sz="5400" smtClean="0">
                <a:solidFill>
                  <a:srgbClr val="FF3300"/>
                </a:solidFill>
                <a:latin typeface="EngrvrsOldEng BT" pitchFamily="66" charset="0"/>
              </a:rPr>
              <a:t> De kathedraal</a:t>
            </a:r>
          </a:p>
        </p:txBody>
      </p:sp>
      <p:sp>
        <p:nvSpPr>
          <p:cNvPr id="20484" name="Text Box 3"/>
          <p:cNvSpPr txBox="1">
            <a:spLocks noChangeArrowheads="1"/>
          </p:cNvSpPr>
          <p:nvPr/>
        </p:nvSpPr>
        <p:spPr bwMode="auto">
          <a:xfrm>
            <a:off x="3962400" y="228600"/>
            <a:ext cx="4668838" cy="457200"/>
          </a:xfrm>
          <a:prstGeom prst="rect">
            <a:avLst/>
          </a:prstGeom>
          <a:noFill/>
          <a:ln w="9525">
            <a:noFill/>
            <a:miter lim="800000"/>
            <a:headEnd/>
            <a:tailEnd/>
          </a:ln>
        </p:spPr>
        <p:txBody>
          <a:bodyPr wrap="none">
            <a:spAutoFit/>
          </a:bodyPr>
          <a:lstStyle/>
          <a:p>
            <a:r>
              <a:rPr lang="nl-NL" sz="2000"/>
              <a:t>Variatie door traditie, klimaat, materiaal</a:t>
            </a:r>
            <a:r>
              <a:rPr lang="nl-NL" sz="2400"/>
              <a:t>.</a:t>
            </a:r>
          </a:p>
        </p:txBody>
      </p:sp>
      <p:sp>
        <p:nvSpPr>
          <p:cNvPr id="20485" name="Text Box 6"/>
          <p:cNvSpPr txBox="1">
            <a:spLocks noChangeArrowheads="1"/>
          </p:cNvSpPr>
          <p:nvPr/>
        </p:nvSpPr>
        <p:spPr bwMode="auto">
          <a:xfrm>
            <a:off x="250825" y="1484313"/>
            <a:ext cx="1233488" cy="400050"/>
          </a:xfrm>
          <a:prstGeom prst="rect">
            <a:avLst/>
          </a:prstGeom>
          <a:noFill/>
          <a:ln w="9525">
            <a:noFill/>
            <a:miter lim="800000"/>
            <a:headEnd/>
            <a:tailEnd/>
          </a:ln>
        </p:spPr>
        <p:txBody>
          <a:bodyPr wrap="none">
            <a:spAutoFit/>
          </a:bodyPr>
          <a:lstStyle/>
          <a:p>
            <a:r>
              <a:rPr lang="nl-NL" sz="1000"/>
              <a:t>St.Maclou, Rouen.</a:t>
            </a:r>
            <a:br>
              <a:rPr lang="nl-NL" sz="1000"/>
            </a:br>
            <a:r>
              <a:rPr lang="nl-NL" sz="1000"/>
              <a:t>Frankrijk</a:t>
            </a:r>
          </a:p>
        </p:txBody>
      </p:sp>
      <p:sp>
        <p:nvSpPr>
          <p:cNvPr id="20486" name="Text Box 13"/>
          <p:cNvSpPr txBox="1">
            <a:spLocks noChangeArrowheads="1"/>
          </p:cNvSpPr>
          <p:nvPr/>
        </p:nvSpPr>
        <p:spPr bwMode="auto">
          <a:xfrm>
            <a:off x="7315200" y="1524000"/>
            <a:ext cx="1360488" cy="400050"/>
          </a:xfrm>
          <a:prstGeom prst="rect">
            <a:avLst/>
          </a:prstGeom>
          <a:noFill/>
          <a:ln w="9525">
            <a:noFill/>
            <a:miter lim="800000"/>
            <a:headEnd/>
            <a:tailEnd/>
          </a:ln>
        </p:spPr>
        <p:txBody>
          <a:bodyPr wrap="none">
            <a:spAutoFit/>
          </a:bodyPr>
          <a:lstStyle/>
          <a:p>
            <a:r>
              <a:rPr lang="nl-NL" sz="1000"/>
              <a:t>Kathedraal Salisbury</a:t>
            </a:r>
            <a:br>
              <a:rPr lang="nl-NL" sz="1000"/>
            </a:br>
            <a:r>
              <a:rPr lang="nl-NL" sz="1000"/>
              <a:t>Engeland</a:t>
            </a:r>
          </a:p>
        </p:txBody>
      </p:sp>
      <p:pic>
        <p:nvPicPr>
          <p:cNvPr id="20487" name="Picture 14" descr="C:\Users\John\Pictures\Bespiegeling\H3 StedenKathedr\Salisbury.jpg"/>
          <p:cNvPicPr>
            <a:picLocks noChangeAspect="1" noChangeArrowheads="1"/>
          </p:cNvPicPr>
          <p:nvPr/>
        </p:nvPicPr>
        <p:blipFill>
          <a:blip r:embed="rId3" cstate="print"/>
          <a:srcRect/>
          <a:stretch>
            <a:fillRect/>
          </a:stretch>
        </p:blipFill>
        <p:spPr bwMode="auto">
          <a:xfrm>
            <a:off x="5600700" y="1981200"/>
            <a:ext cx="3543300" cy="4724400"/>
          </a:xfrm>
          <a:prstGeom prst="rect">
            <a:avLst/>
          </a:prstGeom>
          <a:noFill/>
          <a:ln w="9525">
            <a:noFill/>
            <a:miter lim="800000"/>
            <a:headEnd/>
            <a:tailEnd/>
          </a:ln>
        </p:spPr>
      </p:pic>
      <p:pic>
        <p:nvPicPr>
          <p:cNvPr id="20488" name="Picture 15" descr="C:\Users\John\Pictures\Bespiegeling\H3 StedenKathedr\Orvieto_cathedral.jpg"/>
          <p:cNvPicPr>
            <a:picLocks noChangeAspect="1" noChangeArrowheads="1"/>
          </p:cNvPicPr>
          <p:nvPr/>
        </p:nvPicPr>
        <p:blipFill>
          <a:blip r:embed="rId4" cstate="print"/>
          <a:srcRect/>
          <a:stretch>
            <a:fillRect/>
          </a:stretch>
        </p:blipFill>
        <p:spPr bwMode="auto">
          <a:xfrm>
            <a:off x="2971800" y="914400"/>
            <a:ext cx="3246438" cy="3886200"/>
          </a:xfrm>
          <a:prstGeom prst="rect">
            <a:avLst/>
          </a:prstGeom>
          <a:noFill/>
          <a:ln w="9525">
            <a:noFill/>
            <a:miter lim="800000"/>
            <a:headEnd/>
            <a:tailEnd/>
          </a:ln>
        </p:spPr>
      </p:pic>
      <p:sp>
        <p:nvSpPr>
          <p:cNvPr id="20489" name="Text Box 16"/>
          <p:cNvSpPr txBox="1">
            <a:spLocks noChangeArrowheads="1"/>
          </p:cNvSpPr>
          <p:nvPr/>
        </p:nvSpPr>
        <p:spPr bwMode="auto">
          <a:xfrm>
            <a:off x="3733800" y="4926013"/>
            <a:ext cx="1247775" cy="400050"/>
          </a:xfrm>
          <a:prstGeom prst="rect">
            <a:avLst/>
          </a:prstGeom>
          <a:noFill/>
          <a:ln w="9525">
            <a:noFill/>
            <a:miter lim="800000"/>
            <a:headEnd/>
            <a:tailEnd/>
          </a:ln>
        </p:spPr>
        <p:txBody>
          <a:bodyPr wrap="none">
            <a:spAutoFit/>
          </a:bodyPr>
          <a:lstStyle/>
          <a:p>
            <a:r>
              <a:rPr lang="nl-NL" sz="1000"/>
              <a:t>Kathedraal Orvieto</a:t>
            </a:r>
            <a:br>
              <a:rPr lang="nl-NL" sz="1000"/>
            </a:br>
            <a:r>
              <a:rPr lang="nl-NL" sz="1000"/>
              <a:t>Italië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26" descr="C:\Users\John\Pictures\Bespiegeling\H3 StedenKathedr\stadsplattegr.jpg"/>
          <p:cNvPicPr>
            <a:picLocks noChangeAspect="1" noChangeArrowheads="1"/>
          </p:cNvPicPr>
          <p:nvPr/>
        </p:nvPicPr>
        <p:blipFill>
          <a:blip r:embed="rId2" cstate="print"/>
          <a:srcRect/>
          <a:stretch>
            <a:fillRect/>
          </a:stretch>
        </p:blipFill>
        <p:spPr bwMode="auto">
          <a:xfrm>
            <a:off x="317500" y="4005263"/>
            <a:ext cx="2143125" cy="2852737"/>
          </a:xfrm>
          <a:prstGeom prst="rect">
            <a:avLst/>
          </a:prstGeom>
          <a:noFill/>
          <a:ln w="9525">
            <a:noFill/>
            <a:miter lim="800000"/>
            <a:headEnd/>
            <a:tailEnd/>
          </a:ln>
        </p:spPr>
      </p:pic>
      <p:sp>
        <p:nvSpPr>
          <p:cNvPr id="3075" name="Rectangle 1027"/>
          <p:cNvSpPr>
            <a:spLocks noGrp="1" noChangeArrowheads="1"/>
          </p:cNvSpPr>
          <p:nvPr>
            <p:ph type="title"/>
          </p:nvPr>
        </p:nvSpPr>
        <p:spPr>
          <a:xfrm>
            <a:off x="0" y="0"/>
            <a:ext cx="9144000" cy="685800"/>
          </a:xfrm>
          <a:solidFill>
            <a:schemeClr val="tx2"/>
          </a:solidFill>
        </p:spPr>
        <p:txBody>
          <a:bodyPr/>
          <a:lstStyle/>
          <a:p>
            <a:pPr eaLnBrk="1" hangingPunct="1"/>
            <a:r>
              <a:rPr lang="nl-NL" sz="5400" smtClean="0">
                <a:solidFill>
                  <a:srgbClr val="FFFF99"/>
                </a:solidFill>
                <a:latin typeface="EngrvrsOldEng BT" pitchFamily="66" charset="0"/>
              </a:rPr>
              <a:t> </a:t>
            </a:r>
            <a:r>
              <a:rPr lang="nl-NL" sz="5400" smtClean="0">
                <a:solidFill>
                  <a:srgbClr val="CC66FF"/>
                </a:solidFill>
                <a:latin typeface="EngrvrsOldEng BT" pitchFamily="66" charset="0"/>
              </a:rPr>
              <a:t>Steden en Kathedralen</a:t>
            </a:r>
          </a:p>
        </p:txBody>
      </p:sp>
      <p:sp>
        <p:nvSpPr>
          <p:cNvPr id="3076" name="Text Box 1028"/>
          <p:cNvSpPr txBox="1">
            <a:spLocks noChangeArrowheads="1"/>
          </p:cNvSpPr>
          <p:nvPr/>
        </p:nvSpPr>
        <p:spPr bwMode="auto">
          <a:xfrm>
            <a:off x="611560" y="609600"/>
            <a:ext cx="7848872" cy="584775"/>
          </a:xfrm>
          <a:prstGeom prst="rect">
            <a:avLst/>
          </a:prstGeom>
          <a:solidFill>
            <a:schemeClr val="tx2"/>
          </a:solidFill>
          <a:ln w="9525">
            <a:noFill/>
            <a:miter lim="800000"/>
            <a:headEnd/>
            <a:tailEnd/>
          </a:ln>
        </p:spPr>
        <p:txBody>
          <a:bodyPr wrap="square">
            <a:spAutoFit/>
          </a:bodyPr>
          <a:lstStyle/>
          <a:p>
            <a:r>
              <a:rPr lang="nl-NL" sz="3200" dirty="0">
                <a:solidFill>
                  <a:srgbClr val="FF3300"/>
                </a:solidFill>
                <a:latin typeface="EngrvrsOldEng BT" pitchFamily="66" charset="0"/>
              </a:rPr>
              <a:t>Gotiek in de dertiende en veertiende eeuw</a:t>
            </a:r>
          </a:p>
        </p:txBody>
      </p:sp>
      <p:sp>
        <p:nvSpPr>
          <p:cNvPr id="3077" name="Text Box 1029"/>
          <p:cNvSpPr txBox="1">
            <a:spLocks noChangeArrowheads="1"/>
          </p:cNvSpPr>
          <p:nvPr/>
        </p:nvSpPr>
        <p:spPr bwMode="auto">
          <a:xfrm>
            <a:off x="179388" y="1066800"/>
            <a:ext cx="8964612" cy="1323975"/>
          </a:xfrm>
          <a:prstGeom prst="rect">
            <a:avLst/>
          </a:prstGeom>
          <a:noFill/>
          <a:ln w="9525">
            <a:noFill/>
            <a:miter lim="800000"/>
            <a:headEnd/>
            <a:tailEnd/>
          </a:ln>
        </p:spPr>
        <p:txBody>
          <a:bodyPr>
            <a:spAutoFit/>
          </a:bodyPr>
          <a:lstStyle/>
          <a:p>
            <a:r>
              <a:rPr lang="nl-NL"/>
              <a:t>Gesloten plattelandseconomie maakt plaats voor ruilverkeer. De steden groeien snel .Naast adel en geestelijkheid ook burger zeggenschap. Veel kloosters vestigen zich in de steden en zijn actief in het stadsleven. Giften in ruil voor onderwijs en ziekenzorg. Kerk in hart van de stad en richt zich meer op burgers </a:t>
            </a:r>
            <a:r>
              <a:rPr lang="nl-NL">
                <a:sym typeface="Wingdings" pitchFamily="2" charset="2"/>
              </a:rPr>
              <a:t> aanpassing geloofsverkondiging. In Parijs ontstaat een nieuwe stijl: de gotiek.</a:t>
            </a:r>
            <a:endParaRPr lang="nl-NL" sz="2400"/>
          </a:p>
        </p:txBody>
      </p:sp>
      <p:pic>
        <p:nvPicPr>
          <p:cNvPr id="3078" name="Picture 1035" descr="C:\Users\John\Pictures\Bespiegeling\H3 StedenKathedr\Stadsleven.jpg"/>
          <p:cNvPicPr>
            <a:picLocks noChangeAspect="1" noChangeArrowheads="1"/>
          </p:cNvPicPr>
          <p:nvPr/>
        </p:nvPicPr>
        <p:blipFill>
          <a:blip r:embed="rId3" cstate="print"/>
          <a:srcRect/>
          <a:stretch>
            <a:fillRect/>
          </a:stretch>
        </p:blipFill>
        <p:spPr bwMode="auto">
          <a:xfrm>
            <a:off x="2743200" y="3871913"/>
            <a:ext cx="3844925" cy="2986087"/>
          </a:xfrm>
          <a:prstGeom prst="rect">
            <a:avLst/>
          </a:prstGeom>
          <a:noFill/>
          <a:ln w="9525">
            <a:noFill/>
            <a:miter lim="800000"/>
            <a:headEnd/>
            <a:tailEnd/>
          </a:ln>
        </p:spPr>
      </p:pic>
      <p:pic>
        <p:nvPicPr>
          <p:cNvPr id="3079" name="Picture 1036" descr="C:\Users\John\Pictures\Bespiegeling\H3 StedenKathedr\markt.jpg"/>
          <p:cNvPicPr>
            <a:picLocks noChangeAspect="1" noChangeArrowheads="1"/>
          </p:cNvPicPr>
          <p:nvPr/>
        </p:nvPicPr>
        <p:blipFill>
          <a:blip r:embed="rId4" cstate="print"/>
          <a:srcRect/>
          <a:stretch>
            <a:fillRect/>
          </a:stretch>
        </p:blipFill>
        <p:spPr bwMode="auto">
          <a:xfrm>
            <a:off x="6856413" y="2514600"/>
            <a:ext cx="2287587" cy="4343400"/>
          </a:xfrm>
          <a:prstGeom prst="rect">
            <a:avLst/>
          </a:prstGeom>
          <a:noFill/>
          <a:ln w="9525">
            <a:noFill/>
            <a:miter lim="800000"/>
            <a:headEnd/>
            <a:tailEnd/>
          </a:ln>
        </p:spPr>
      </p:pic>
      <p:sp>
        <p:nvSpPr>
          <p:cNvPr id="3080" name="Text Box 1038"/>
          <p:cNvSpPr txBox="1">
            <a:spLocks noChangeArrowheads="1"/>
          </p:cNvSpPr>
          <p:nvPr/>
        </p:nvSpPr>
        <p:spPr bwMode="auto">
          <a:xfrm>
            <a:off x="179388" y="2276475"/>
            <a:ext cx="6831012" cy="1693863"/>
          </a:xfrm>
          <a:prstGeom prst="rect">
            <a:avLst/>
          </a:prstGeom>
          <a:noFill/>
          <a:ln w="9525">
            <a:noFill/>
            <a:miter lim="800000"/>
            <a:headEnd/>
            <a:tailEnd/>
          </a:ln>
        </p:spPr>
        <p:txBody>
          <a:bodyPr>
            <a:spAutoFit/>
          </a:bodyPr>
          <a:lstStyle/>
          <a:p>
            <a:r>
              <a:rPr lang="nl-NL" sz="2000" dirty="0">
                <a:solidFill>
                  <a:srgbClr val="CC66FF"/>
                </a:solidFill>
              </a:rPr>
              <a:t>De middeleeuwse stad:</a:t>
            </a:r>
            <a:r>
              <a:rPr lang="nl-NL" sz="1400" dirty="0"/>
              <a:t> </a:t>
            </a:r>
            <a:br>
              <a:rPr lang="nl-NL" sz="1400" dirty="0"/>
            </a:br>
            <a:r>
              <a:rPr lang="nl-NL" sz="1400" dirty="0"/>
              <a:t>Door hogere landbouwproductie ontstaan overschotten die verhandeld worden. Op knooppunten van handelswegen groeien de steden. In de stad vestigen zich ook de kloosters waardoor ze verbonden raken met de stad.. De kerk staat centraal: voor geloof, rechtspraak, markten, feesten en processies. De </a:t>
            </a:r>
            <a:r>
              <a:rPr lang="nl-NL" sz="1400" dirty="0">
                <a:solidFill>
                  <a:srgbClr val="66FF33"/>
                </a:solidFill>
              </a:rPr>
              <a:t>kathedralen</a:t>
            </a:r>
            <a:r>
              <a:rPr lang="nl-NL" sz="1400" dirty="0"/>
              <a:t> zijn echte prestigeprojecten van adel, geestelijkheid en burgerij. Stad en kerk bepalen het culturele klimaat steeds meer.</a:t>
            </a:r>
            <a:endParaRPr lang="nl-N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C:\Users\John\Pictures\Bespiegeling\H3 StedenKathedr\sint-jan-kathedraal-den-bosch(p_activity,491)(c_0).jpg"/>
          <p:cNvPicPr>
            <a:picLocks noChangeAspect="1" noChangeArrowheads="1"/>
          </p:cNvPicPr>
          <p:nvPr/>
        </p:nvPicPr>
        <p:blipFill>
          <a:blip r:embed="rId2" cstate="print"/>
          <a:srcRect/>
          <a:stretch>
            <a:fillRect/>
          </a:stretch>
        </p:blipFill>
        <p:spPr bwMode="auto">
          <a:xfrm>
            <a:off x="0" y="2368550"/>
            <a:ext cx="6400800" cy="4489450"/>
          </a:xfrm>
          <a:prstGeom prst="rect">
            <a:avLst/>
          </a:prstGeom>
          <a:noFill/>
          <a:ln w="9525">
            <a:noFill/>
            <a:miter lim="800000"/>
            <a:headEnd/>
            <a:tailEnd/>
          </a:ln>
        </p:spPr>
      </p:pic>
      <p:sp>
        <p:nvSpPr>
          <p:cNvPr id="21507" name="Rectangle 4"/>
          <p:cNvSpPr>
            <a:spLocks noGrp="1" noChangeArrowheads="1"/>
          </p:cNvSpPr>
          <p:nvPr>
            <p:ph type="title"/>
          </p:nvPr>
        </p:nvSpPr>
        <p:spPr>
          <a:xfrm>
            <a:off x="0" y="0"/>
            <a:ext cx="9144000" cy="762000"/>
          </a:xfrm>
          <a:solidFill>
            <a:schemeClr val="tx2"/>
          </a:solidFill>
        </p:spPr>
        <p:txBody>
          <a:bodyPr/>
          <a:lstStyle/>
          <a:p>
            <a:pPr eaLnBrk="1" hangingPunct="1"/>
            <a:r>
              <a:rPr lang="nl-NL" sz="5400" smtClean="0">
                <a:solidFill>
                  <a:srgbClr val="FFFF99"/>
                </a:solidFill>
                <a:latin typeface="EngrvrsOldEng BT" pitchFamily="66" charset="0"/>
              </a:rPr>
              <a:t>St.Jan, Den Bosch</a:t>
            </a:r>
          </a:p>
        </p:txBody>
      </p:sp>
      <p:pic>
        <p:nvPicPr>
          <p:cNvPr id="21508" name="Picture 11" descr="C:\Users\John\Pictures\Bespiegeling\H3 StedenKathedr\St.Jan.jpg"/>
          <p:cNvPicPr>
            <a:picLocks noChangeAspect="1" noChangeArrowheads="1"/>
          </p:cNvPicPr>
          <p:nvPr/>
        </p:nvPicPr>
        <p:blipFill>
          <a:blip r:embed="rId3" cstate="print"/>
          <a:srcRect/>
          <a:stretch>
            <a:fillRect/>
          </a:stretch>
        </p:blipFill>
        <p:spPr bwMode="auto">
          <a:xfrm>
            <a:off x="6064250" y="762000"/>
            <a:ext cx="3079750" cy="4106863"/>
          </a:xfrm>
          <a:prstGeom prst="rect">
            <a:avLst/>
          </a:prstGeom>
          <a:noFill/>
          <a:ln w="9525">
            <a:noFill/>
            <a:miter lim="800000"/>
            <a:headEnd/>
            <a:tailEnd/>
          </a:ln>
        </p:spPr>
      </p:pic>
      <p:pic>
        <p:nvPicPr>
          <p:cNvPr id="21509" name="Picture 12" descr="C:\Users\John\Pictures\Bespiegeling\H3 StedenKathedr\St.Jan beeldh..jpg"/>
          <p:cNvPicPr>
            <a:picLocks noChangeAspect="1" noChangeArrowheads="1"/>
          </p:cNvPicPr>
          <p:nvPr/>
        </p:nvPicPr>
        <p:blipFill>
          <a:blip r:embed="rId4" cstate="print"/>
          <a:srcRect/>
          <a:stretch>
            <a:fillRect/>
          </a:stretch>
        </p:blipFill>
        <p:spPr bwMode="auto">
          <a:xfrm>
            <a:off x="0" y="765175"/>
            <a:ext cx="1855788" cy="2286000"/>
          </a:xfrm>
          <a:prstGeom prst="rect">
            <a:avLst/>
          </a:prstGeom>
          <a:noFill/>
          <a:ln w="9525">
            <a:noFill/>
            <a:miter lim="800000"/>
            <a:headEnd/>
            <a:tailEnd/>
          </a:ln>
        </p:spPr>
      </p:pic>
      <p:pic>
        <p:nvPicPr>
          <p:cNvPr id="21510" name="Picture 13" descr="C:\Users\John\Pictures\Bespiegeling\H3 StedenKathedr\St.JandenboschInt.jpg"/>
          <p:cNvPicPr>
            <a:picLocks noChangeAspect="1" noChangeArrowheads="1"/>
          </p:cNvPicPr>
          <p:nvPr/>
        </p:nvPicPr>
        <p:blipFill>
          <a:blip r:embed="rId5" cstate="print"/>
          <a:srcRect/>
          <a:stretch>
            <a:fillRect/>
          </a:stretch>
        </p:blipFill>
        <p:spPr bwMode="auto">
          <a:xfrm>
            <a:off x="3779838" y="692150"/>
            <a:ext cx="2116137" cy="2819400"/>
          </a:xfrm>
          <a:prstGeom prst="rect">
            <a:avLst/>
          </a:prstGeom>
          <a:noFill/>
          <a:ln w="9525">
            <a:noFill/>
            <a:miter lim="800000"/>
            <a:headEnd/>
            <a:tailEnd/>
          </a:ln>
        </p:spPr>
      </p:pic>
      <p:pic>
        <p:nvPicPr>
          <p:cNvPr id="21511" name="Picture 14" descr="C:\Users\John\Pictures\Bespiegeling\H3 StedenKathedr\St.JanGlas.jpg"/>
          <p:cNvPicPr>
            <a:picLocks noChangeAspect="1" noChangeArrowheads="1"/>
          </p:cNvPicPr>
          <p:nvPr/>
        </p:nvPicPr>
        <p:blipFill>
          <a:blip r:embed="rId6" cstate="print"/>
          <a:srcRect/>
          <a:stretch>
            <a:fillRect/>
          </a:stretch>
        </p:blipFill>
        <p:spPr bwMode="auto">
          <a:xfrm>
            <a:off x="6477000" y="4708525"/>
            <a:ext cx="2667000" cy="2149475"/>
          </a:xfrm>
          <a:prstGeom prst="rect">
            <a:avLst/>
          </a:prstGeom>
          <a:noFill/>
          <a:ln w="9525">
            <a:noFill/>
            <a:miter lim="800000"/>
            <a:headEnd/>
            <a:tailEnd/>
          </a:ln>
        </p:spPr>
      </p:pic>
      <p:pic>
        <p:nvPicPr>
          <p:cNvPr id="21512" name="Afbeelding 9" descr="Engel mt mobiel St.Jan.jpg"/>
          <p:cNvPicPr>
            <a:picLocks noChangeAspect="1"/>
          </p:cNvPicPr>
          <p:nvPr/>
        </p:nvPicPr>
        <p:blipFill>
          <a:blip r:embed="rId7" cstate="print"/>
          <a:srcRect/>
          <a:stretch>
            <a:fillRect/>
          </a:stretch>
        </p:blipFill>
        <p:spPr bwMode="auto">
          <a:xfrm>
            <a:off x="1979613" y="765175"/>
            <a:ext cx="1685925" cy="1800225"/>
          </a:xfrm>
          <a:prstGeom prst="rect">
            <a:avLst/>
          </a:prstGeom>
          <a:noFill/>
          <a:ln w="9525">
            <a:noFill/>
            <a:miter lim="800000"/>
            <a:headEnd/>
            <a:tailEnd/>
          </a:ln>
        </p:spPr>
      </p:pic>
      <p:sp>
        <p:nvSpPr>
          <p:cNvPr id="21513" name="Tekstvak 10"/>
          <p:cNvSpPr txBox="1">
            <a:spLocks noChangeArrowheads="1"/>
          </p:cNvSpPr>
          <p:nvPr/>
        </p:nvSpPr>
        <p:spPr bwMode="auto">
          <a:xfrm>
            <a:off x="1979613" y="2565400"/>
            <a:ext cx="1657350" cy="246063"/>
          </a:xfrm>
          <a:prstGeom prst="rect">
            <a:avLst/>
          </a:prstGeom>
          <a:noFill/>
          <a:ln w="9525">
            <a:noFill/>
            <a:miter lim="800000"/>
            <a:headEnd/>
            <a:tailEnd/>
          </a:ln>
        </p:spPr>
        <p:txBody>
          <a:bodyPr wrap="none">
            <a:spAutoFit/>
          </a:bodyPr>
          <a:lstStyle/>
          <a:p>
            <a:r>
              <a:rPr lang="nl-NL" sz="1000">
                <a:solidFill>
                  <a:schemeClr val="tx1"/>
                </a:solidFill>
              </a:rPr>
              <a:t>Engel met mobieltje, 2011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2" descr="C:\Users\John\Pictures\Bespiegeling\H3 StedenKathedr\Ca_dOro_Venice_Italy.jpg"/>
          <p:cNvPicPr>
            <a:picLocks noChangeAspect="1" noChangeArrowheads="1"/>
          </p:cNvPicPr>
          <p:nvPr/>
        </p:nvPicPr>
        <p:blipFill>
          <a:blip r:embed="rId2" cstate="print"/>
          <a:srcRect/>
          <a:stretch>
            <a:fillRect/>
          </a:stretch>
        </p:blipFill>
        <p:spPr bwMode="auto">
          <a:xfrm>
            <a:off x="1905000" y="3200400"/>
            <a:ext cx="3157538" cy="3657600"/>
          </a:xfrm>
          <a:prstGeom prst="rect">
            <a:avLst/>
          </a:prstGeom>
          <a:noFill/>
          <a:ln w="9525">
            <a:noFill/>
            <a:miter lim="800000"/>
            <a:headEnd/>
            <a:tailEnd/>
          </a:ln>
        </p:spPr>
      </p:pic>
      <p:pic>
        <p:nvPicPr>
          <p:cNvPr id="22531" name="Picture 10" descr="C:\Users\John\Pictures\Bespiegeling\H3 StedenKathedr\Jaques CoeurBourges.jpg"/>
          <p:cNvPicPr>
            <a:picLocks noChangeAspect="1" noChangeArrowheads="1"/>
          </p:cNvPicPr>
          <p:nvPr/>
        </p:nvPicPr>
        <p:blipFill>
          <a:blip r:embed="rId3" cstate="print"/>
          <a:srcRect/>
          <a:stretch>
            <a:fillRect/>
          </a:stretch>
        </p:blipFill>
        <p:spPr bwMode="auto">
          <a:xfrm>
            <a:off x="0" y="1219200"/>
            <a:ext cx="3429000" cy="2633663"/>
          </a:xfrm>
          <a:prstGeom prst="rect">
            <a:avLst/>
          </a:prstGeom>
          <a:noFill/>
          <a:ln w="9525">
            <a:noFill/>
            <a:miter lim="800000"/>
            <a:headEnd/>
            <a:tailEnd/>
          </a:ln>
        </p:spPr>
      </p:pic>
      <p:sp>
        <p:nvSpPr>
          <p:cNvPr id="22532" name="Rectangle 4"/>
          <p:cNvSpPr>
            <a:spLocks noGrp="1" noChangeArrowheads="1"/>
          </p:cNvSpPr>
          <p:nvPr>
            <p:ph type="title"/>
          </p:nvPr>
        </p:nvSpPr>
        <p:spPr>
          <a:xfrm>
            <a:off x="0" y="0"/>
            <a:ext cx="9144000" cy="762000"/>
          </a:xfrm>
          <a:solidFill>
            <a:schemeClr val="tx2"/>
          </a:solidFill>
        </p:spPr>
        <p:txBody>
          <a:bodyPr/>
          <a:lstStyle/>
          <a:p>
            <a:pPr eaLnBrk="1" hangingPunct="1"/>
            <a:r>
              <a:rPr lang="nl-NL" sz="5400" smtClean="0">
                <a:solidFill>
                  <a:srgbClr val="FFFF99"/>
                </a:solidFill>
                <a:latin typeface="EngrvrsOldEng BT" pitchFamily="66" charset="0"/>
              </a:rPr>
              <a:t>Wereldlijke architectuur</a:t>
            </a:r>
          </a:p>
        </p:txBody>
      </p:sp>
      <p:sp>
        <p:nvSpPr>
          <p:cNvPr id="22533" name="Text Box 5"/>
          <p:cNvSpPr txBox="1">
            <a:spLocks noChangeArrowheads="1"/>
          </p:cNvSpPr>
          <p:nvPr/>
        </p:nvSpPr>
        <p:spPr bwMode="auto">
          <a:xfrm>
            <a:off x="1600200" y="685800"/>
            <a:ext cx="5557838" cy="457200"/>
          </a:xfrm>
          <a:prstGeom prst="rect">
            <a:avLst/>
          </a:prstGeom>
          <a:noFill/>
          <a:ln w="9525">
            <a:noFill/>
            <a:miter lim="800000"/>
            <a:headEnd/>
            <a:tailEnd/>
          </a:ln>
        </p:spPr>
        <p:txBody>
          <a:bodyPr wrap="none">
            <a:spAutoFit/>
          </a:bodyPr>
          <a:lstStyle/>
          <a:p>
            <a:r>
              <a:rPr lang="nl-NL" sz="2400"/>
              <a:t>Variatie door traditie, klimaat, materiaal.</a:t>
            </a:r>
          </a:p>
        </p:txBody>
      </p:sp>
      <p:sp>
        <p:nvSpPr>
          <p:cNvPr id="22534" name="Text Box 6"/>
          <p:cNvSpPr txBox="1">
            <a:spLocks noChangeArrowheads="1"/>
          </p:cNvSpPr>
          <p:nvPr/>
        </p:nvSpPr>
        <p:spPr bwMode="auto">
          <a:xfrm>
            <a:off x="250825" y="3860800"/>
            <a:ext cx="1306513" cy="400050"/>
          </a:xfrm>
          <a:prstGeom prst="rect">
            <a:avLst/>
          </a:prstGeom>
          <a:noFill/>
          <a:ln w="9525">
            <a:noFill/>
            <a:miter lim="800000"/>
            <a:headEnd/>
            <a:tailEnd/>
          </a:ln>
        </p:spPr>
        <p:txBody>
          <a:bodyPr wrap="none">
            <a:spAutoFit/>
          </a:bodyPr>
          <a:lstStyle/>
          <a:p>
            <a:r>
              <a:rPr lang="nl-NL" sz="1000"/>
              <a:t>Huis Jaques Coeur,</a:t>
            </a:r>
            <a:br>
              <a:rPr lang="nl-NL" sz="1000"/>
            </a:br>
            <a:r>
              <a:rPr lang="nl-NL" sz="1000"/>
              <a:t>Bourges.1443</a:t>
            </a:r>
          </a:p>
        </p:txBody>
      </p:sp>
      <p:sp>
        <p:nvSpPr>
          <p:cNvPr id="22535" name="Text Box 7"/>
          <p:cNvSpPr txBox="1">
            <a:spLocks noChangeArrowheads="1"/>
          </p:cNvSpPr>
          <p:nvPr/>
        </p:nvSpPr>
        <p:spPr bwMode="auto">
          <a:xfrm>
            <a:off x="6516688" y="6308725"/>
            <a:ext cx="2190750" cy="246063"/>
          </a:xfrm>
          <a:prstGeom prst="rect">
            <a:avLst/>
          </a:prstGeom>
          <a:noFill/>
          <a:ln w="9525">
            <a:noFill/>
            <a:miter lim="800000"/>
            <a:headEnd/>
            <a:tailEnd/>
          </a:ln>
        </p:spPr>
        <p:txBody>
          <a:bodyPr>
            <a:spAutoFit/>
          </a:bodyPr>
          <a:lstStyle/>
          <a:p>
            <a:r>
              <a:rPr lang="nl-NL" sz="1000"/>
              <a:t>Palazzo Vecchio, Florence 1298</a:t>
            </a:r>
          </a:p>
        </p:txBody>
      </p:sp>
      <p:pic>
        <p:nvPicPr>
          <p:cNvPr id="22536" name="Picture 11" descr="C:\Users\John\Pictures\Bespiegeling\H3 StedenKathedr\Palazzo%20vecchio.jpg"/>
          <p:cNvPicPr>
            <a:picLocks noChangeAspect="1" noChangeArrowheads="1"/>
          </p:cNvPicPr>
          <p:nvPr/>
        </p:nvPicPr>
        <p:blipFill>
          <a:blip r:embed="rId4" cstate="print"/>
          <a:srcRect/>
          <a:stretch>
            <a:fillRect/>
          </a:stretch>
        </p:blipFill>
        <p:spPr bwMode="auto">
          <a:xfrm>
            <a:off x="5372100" y="1219200"/>
            <a:ext cx="3771900" cy="5029200"/>
          </a:xfrm>
          <a:prstGeom prst="rect">
            <a:avLst/>
          </a:prstGeom>
          <a:noFill/>
          <a:ln w="9525">
            <a:noFill/>
            <a:miter lim="800000"/>
            <a:headEnd/>
            <a:tailEnd/>
          </a:ln>
        </p:spPr>
      </p:pic>
      <p:sp>
        <p:nvSpPr>
          <p:cNvPr id="22537" name="Text Box 13"/>
          <p:cNvSpPr txBox="1">
            <a:spLocks noChangeArrowheads="1"/>
          </p:cNvSpPr>
          <p:nvPr/>
        </p:nvSpPr>
        <p:spPr bwMode="auto">
          <a:xfrm>
            <a:off x="539750" y="6165850"/>
            <a:ext cx="1358900" cy="400050"/>
          </a:xfrm>
          <a:prstGeom prst="rect">
            <a:avLst/>
          </a:prstGeom>
          <a:noFill/>
          <a:ln w="9525">
            <a:noFill/>
            <a:miter lim="800000"/>
            <a:headEnd/>
            <a:tailEnd/>
          </a:ln>
        </p:spPr>
        <p:txBody>
          <a:bodyPr>
            <a:spAutoFit/>
          </a:bodyPr>
          <a:lstStyle/>
          <a:p>
            <a:r>
              <a:rPr lang="nl-NL" sz="1000">
                <a:ea typeface="Arial Unicode MS" pitchFamily="34" charset="-128"/>
                <a:cs typeface="Arial Unicode MS" pitchFamily="34" charset="-128"/>
              </a:rPr>
              <a:t>Ca’d’Oro,Venetië</a:t>
            </a:r>
            <a:br>
              <a:rPr lang="nl-NL" sz="1000">
                <a:ea typeface="Arial Unicode MS" pitchFamily="34" charset="-128"/>
                <a:cs typeface="Arial Unicode MS" pitchFamily="34" charset="-128"/>
              </a:rPr>
            </a:br>
            <a:r>
              <a:rPr lang="nl-NL" sz="1000">
                <a:ea typeface="Arial Unicode MS" pitchFamily="34" charset="-128"/>
                <a:cs typeface="Arial Unicode MS" pitchFamily="34" charset="-128"/>
              </a:rPr>
              <a:t>ca. 1422</a:t>
            </a:r>
          </a:p>
        </p:txBody>
      </p:sp>
      <p:pic>
        <p:nvPicPr>
          <p:cNvPr id="22538" name="Picture 14" descr="C:\Users\John\Pictures\Bespiegeling\H3 StedenKathedr\Gouda_stadhuis.jpg"/>
          <p:cNvPicPr>
            <a:picLocks noChangeAspect="1" noChangeArrowheads="1"/>
          </p:cNvPicPr>
          <p:nvPr/>
        </p:nvPicPr>
        <p:blipFill>
          <a:blip r:embed="rId5" cstate="print"/>
          <a:srcRect/>
          <a:stretch>
            <a:fillRect/>
          </a:stretch>
        </p:blipFill>
        <p:spPr bwMode="auto">
          <a:xfrm>
            <a:off x="3581400" y="1219200"/>
            <a:ext cx="1933575" cy="2514600"/>
          </a:xfrm>
          <a:prstGeom prst="rect">
            <a:avLst/>
          </a:prstGeom>
          <a:noFill/>
          <a:ln w="9525">
            <a:noFill/>
            <a:miter lim="800000"/>
            <a:headEnd/>
            <a:tailEnd/>
          </a:ln>
        </p:spPr>
      </p:pic>
      <p:sp>
        <p:nvSpPr>
          <p:cNvPr id="22539" name="Text Box 15"/>
          <p:cNvSpPr txBox="1">
            <a:spLocks noChangeArrowheads="1"/>
          </p:cNvSpPr>
          <p:nvPr/>
        </p:nvSpPr>
        <p:spPr bwMode="auto">
          <a:xfrm>
            <a:off x="4708525" y="1484313"/>
            <a:ext cx="679450" cy="400050"/>
          </a:xfrm>
          <a:prstGeom prst="rect">
            <a:avLst/>
          </a:prstGeom>
          <a:noFill/>
          <a:ln w="9525">
            <a:noFill/>
            <a:miter lim="800000"/>
            <a:headEnd/>
            <a:tailEnd/>
          </a:ln>
        </p:spPr>
        <p:txBody>
          <a:bodyPr wrap="none">
            <a:spAutoFit/>
          </a:bodyPr>
          <a:lstStyle/>
          <a:p>
            <a:r>
              <a:rPr lang="nl-NL" sz="1000"/>
              <a:t>Stadhuis</a:t>
            </a:r>
            <a:br>
              <a:rPr lang="nl-NL" sz="1000"/>
            </a:br>
            <a:r>
              <a:rPr lang="nl-NL" sz="1000"/>
              <a:t>Gouda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C:\Users\John\Pictures\Bespiegeling\H3 StedenKathedr\Scu;ptuur_troyes_st%20urbain_2006_02860_%20(Medium).jpg"/>
          <p:cNvPicPr>
            <a:picLocks noChangeAspect="1" noChangeArrowheads="1"/>
          </p:cNvPicPr>
          <p:nvPr/>
        </p:nvPicPr>
        <p:blipFill>
          <a:blip r:embed="rId2" cstate="print"/>
          <a:srcRect/>
          <a:stretch>
            <a:fillRect/>
          </a:stretch>
        </p:blipFill>
        <p:spPr bwMode="auto">
          <a:xfrm>
            <a:off x="228600" y="838200"/>
            <a:ext cx="3886200" cy="2914650"/>
          </a:xfrm>
          <a:prstGeom prst="rect">
            <a:avLst/>
          </a:prstGeom>
          <a:noFill/>
          <a:ln w="9525">
            <a:noFill/>
            <a:miter lim="800000"/>
            <a:headEnd/>
            <a:tailEnd/>
          </a:ln>
        </p:spPr>
      </p:pic>
      <p:sp>
        <p:nvSpPr>
          <p:cNvPr id="23555" name="Rectangle 4"/>
          <p:cNvSpPr>
            <a:spLocks noGrp="1" noChangeArrowheads="1"/>
          </p:cNvSpPr>
          <p:nvPr>
            <p:ph type="title"/>
          </p:nvPr>
        </p:nvSpPr>
        <p:spPr>
          <a:xfrm>
            <a:off x="0" y="0"/>
            <a:ext cx="9144000" cy="762000"/>
          </a:xfrm>
          <a:solidFill>
            <a:schemeClr val="tx2"/>
          </a:solidFill>
        </p:spPr>
        <p:txBody>
          <a:bodyPr/>
          <a:lstStyle/>
          <a:p>
            <a:pPr algn="l" eaLnBrk="1" hangingPunct="1"/>
            <a:r>
              <a:rPr lang="nl-NL" sz="5400" smtClean="0">
                <a:solidFill>
                  <a:srgbClr val="FFFF99"/>
                </a:solidFill>
                <a:latin typeface="EngrvrsOldEng BT" pitchFamily="66" charset="0"/>
              </a:rPr>
              <a:t> Beeldhouwkunst</a:t>
            </a:r>
          </a:p>
        </p:txBody>
      </p:sp>
      <p:sp>
        <p:nvSpPr>
          <p:cNvPr id="23556" name="Text Box 5"/>
          <p:cNvSpPr txBox="1">
            <a:spLocks noChangeArrowheads="1"/>
          </p:cNvSpPr>
          <p:nvPr/>
        </p:nvSpPr>
        <p:spPr bwMode="auto">
          <a:xfrm>
            <a:off x="5076825" y="188913"/>
            <a:ext cx="3611563" cy="457200"/>
          </a:xfrm>
          <a:prstGeom prst="rect">
            <a:avLst/>
          </a:prstGeom>
          <a:noFill/>
          <a:ln w="9525">
            <a:noFill/>
            <a:miter lim="800000"/>
            <a:headEnd/>
            <a:tailEnd/>
          </a:ln>
        </p:spPr>
        <p:txBody>
          <a:bodyPr wrap="none">
            <a:spAutoFit/>
          </a:bodyPr>
          <a:lstStyle/>
          <a:p>
            <a:r>
              <a:rPr lang="nl-NL" sz="2400"/>
              <a:t>Fantasie en werkelijkheid</a:t>
            </a:r>
          </a:p>
        </p:txBody>
      </p:sp>
      <p:sp>
        <p:nvSpPr>
          <p:cNvPr id="23557" name="Text Box 6"/>
          <p:cNvSpPr txBox="1">
            <a:spLocks noChangeArrowheads="1"/>
          </p:cNvSpPr>
          <p:nvPr/>
        </p:nvSpPr>
        <p:spPr bwMode="auto">
          <a:xfrm>
            <a:off x="2590800" y="914400"/>
            <a:ext cx="938213" cy="246063"/>
          </a:xfrm>
          <a:prstGeom prst="rect">
            <a:avLst/>
          </a:prstGeom>
          <a:noFill/>
          <a:ln w="9525">
            <a:noFill/>
            <a:miter lim="800000"/>
            <a:headEnd/>
            <a:tailEnd/>
          </a:ln>
        </p:spPr>
        <p:txBody>
          <a:bodyPr wrap="none">
            <a:spAutoFit/>
          </a:bodyPr>
          <a:lstStyle/>
          <a:p>
            <a:r>
              <a:rPr lang="nl-NL" sz="1000">
                <a:solidFill>
                  <a:schemeClr val="tx1"/>
                </a:solidFill>
              </a:rPr>
              <a:t>Waterspuwer</a:t>
            </a:r>
          </a:p>
        </p:txBody>
      </p:sp>
      <p:sp>
        <p:nvSpPr>
          <p:cNvPr id="23558" name="Text Box 7"/>
          <p:cNvSpPr txBox="1">
            <a:spLocks noChangeArrowheads="1"/>
          </p:cNvSpPr>
          <p:nvPr/>
        </p:nvSpPr>
        <p:spPr bwMode="auto">
          <a:xfrm>
            <a:off x="7596188" y="6308725"/>
            <a:ext cx="1295400" cy="246063"/>
          </a:xfrm>
          <a:prstGeom prst="rect">
            <a:avLst/>
          </a:prstGeom>
          <a:noFill/>
          <a:ln w="9525">
            <a:noFill/>
            <a:miter lim="800000"/>
            <a:headEnd/>
            <a:tailEnd/>
          </a:ln>
        </p:spPr>
        <p:txBody>
          <a:bodyPr>
            <a:spAutoFit/>
          </a:bodyPr>
          <a:lstStyle/>
          <a:p>
            <a:r>
              <a:rPr lang="nl-NL" sz="1000"/>
              <a:t>Engel, Reims</a:t>
            </a:r>
          </a:p>
        </p:txBody>
      </p:sp>
      <p:pic>
        <p:nvPicPr>
          <p:cNvPr id="23559" name="Picture 10" descr="C:\Users\John\Pictures\Bespiegeling\H3 StedenKathedr\Sculpture NotreDParijs.jpg"/>
          <p:cNvPicPr>
            <a:picLocks noChangeAspect="1" noChangeArrowheads="1"/>
          </p:cNvPicPr>
          <p:nvPr/>
        </p:nvPicPr>
        <p:blipFill>
          <a:blip r:embed="rId3" cstate="print"/>
          <a:srcRect/>
          <a:stretch>
            <a:fillRect/>
          </a:stretch>
        </p:blipFill>
        <p:spPr bwMode="auto">
          <a:xfrm>
            <a:off x="228600" y="3943350"/>
            <a:ext cx="3886200" cy="2914650"/>
          </a:xfrm>
          <a:prstGeom prst="rect">
            <a:avLst/>
          </a:prstGeom>
          <a:noFill/>
          <a:ln w="9525">
            <a:noFill/>
            <a:miter lim="800000"/>
            <a:headEnd/>
            <a:tailEnd/>
          </a:ln>
        </p:spPr>
      </p:pic>
      <p:sp>
        <p:nvSpPr>
          <p:cNvPr id="23560" name="Text Box 11"/>
          <p:cNvSpPr txBox="1">
            <a:spLocks noChangeArrowheads="1"/>
          </p:cNvSpPr>
          <p:nvPr/>
        </p:nvSpPr>
        <p:spPr bwMode="auto">
          <a:xfrm flipH="1">
            <a:off x="2987675" y="6308725"/>
            <a:ext cx="1390650" cy="246063"/>
          </a:xfrm>
          <a:prstGeom prst="rect">
            <a:avLst/>
          </a:prstGeom>
          <a:noFill/>
          <a:ln w="9525">
            <a:noFill/>
            <a:miter lim="800000"/>
            <a:headEnd/>
            <a:tailEnd/>
          </a:ln>
        </p:spPr>
        <p:txBody>
          <a:bodyPr>
            <a:spAutoFit/>
          </a:bodyPr>
          <a:lstStyle/>
          <a:p>
            <a:r>
              <a:rPr lang="nl-NL" sz="1000"/>
              <a:t>Parijs N.D.</a:t>
            </a:r>
          </a:p>
        </p:txBody>
      </p:sp>
      <p:pic>
        <p:nvPicPr>
          <p:cNvPr id="23561" name="Picture 12" descr="C:\Users\John\Pictures\Bespiegeling\H3 StedenKathedr\reimsEngel.jpg"/>
          <p:cNvPicPr>
            <a:picLocks noChangeAspect="1" noChangeArrowheads="1"/>
          </p:cNvPicPr>
          <p:nvPr/>
        </p:nvPicPr>
        <p:blipFill>
          <a:blip r:embed="rId4" cstate="print"/>
          <a:srcRect/>
          <a:stretch>
            <a:fillRect/>
          </a:stretch>
        </p:blipFill>
        <p:spPr bwMode="auto">
          <a:xfrm>
            <a:off x="5029200" y="4473575"/>
            <a:ext cx="2590800" cy="2384425"/>
          </a:xfrm>
          <a:prstGeom prst="rect">
            <a:avLst/>
          </a:prstGeom>
          <a:noFill/>
          <a:ln w="9525">
            <a:noFill/>
            <a:miter lim="800000"/>
            <a:headEnd/>
            <a:tailEnd/>
          </a:ln>
        </p:spPr>
      </p:pic>
      <p:pic>
        <p:nvPicPr>
          <p:cNvPr id="23562" name="Picture 13" descr="C:\Users\John\Pictures\Bespiegeling\H3 StedenKathedr\reims%20cathedral%2001%20021101.jpg"/>
          <p:cNvPicPr>
            <a:picLocks noChangeAspect="1" noChangeArrowheads="1"/>
          </p:cNvPicPr>
          <p:nvPr/>
        </p:nvPicPr>
        <p:blipFill>
          <a:blip r:embed="rId5" cstate="print"/>
          <a:srcRect/>
          <a:stretch>
            <a:fillRect/>
          </a:stretch>
        </p:blipFill>
        <p:spPr bwMode="auto">
          <a:xfrm>
            <a:off x="3810000" y="838200"/>
            <a:ext cx="5334000" cy="3567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C:\Users\John\Pictures\Bespiegeling\H3 StedenKathedr\Reims Annunciatie.jpg"/>
          <p:cNvPicPr>
            <a:picLocks noChangeAspect="1" noChangeArrowheads="1"/>
          </p:cNvPicPr>
          <p:nvPr/>
        </p:nvPicPr>
        <p:blipFill>
          <a:blip r:embed="rId2" cstate="print"/>
          <a:srcRect/>
          <a:stretch>
            <a:fillRect/>
          </a:stretch>
        </p:blipFill>
        <p:spPr bwMode="auto">
          <a:xfrm>
            <a:off x="0" y="755650"/>
            <a:ext cx="5715000" cy="3968750"/>
          </a:xfrm>
          <a:prstGeom prst="rect">
            <a:avLst/>
          </a:prstGeom>
          <a:noFill/>
          <a:ln w="9525">
            <a:noFill/>
            <a:miter lim="800000"/>
            <a:headEnd/>
            <a:tailEnd/>
          </a:ln>
        </p:spPr>
      </p:pic>
      <p:pic>
        <p:nvPicPr>
          <p:cNvPr id="24579" name="Picture 12" descr="C:\Users\John\Pictures\Bespiegeling\H3 StedenKathedr\Claus Sluter.jpg"/>
          <p:cNvPicPr>
            <a:picLocks noChangeAspect="1" noChangeArrowheads="1"/>
          </p:cNvPicPr>
          <p:nvPr/>
        </p:nvPicPr>
        <p:blipFill>
          <a:blip r:embed="rId3" cstate="print"/>
          <a:srcRect/>
          <a:stretch>
            <a:fillRect/>
          </a:stretch>
        </p:blipFill>
        <p:spPr bwMode="auto">
          <a:xfrm>
            <a:off x="3810000" y="3810000"/>
            <a:ext cx="2162175" cy="3048000"/>
          </a:xfrm>
          <a:prstGeom prst="rect">
            <a:avLst/>
          </a:prstGeom>
          <a:noFill/>
          <a:ln w="9525">
            <a:noFill/>
            <a:miter lim="800000"/>
            <a:headEnd/>
            <a:tailEnd/>
          </a:ln>
        </p:spPr>
      </p:pic>
      <p:sp>
        <p:nvSpPr>
          <p:cNvPr id="24580" name="Rectangle 3"/>
          <p:cNvSpPr>
            <a:spLocks noGrp="1" noChangeArrowheads="1"/>
          </p:cNvSpPr>
          <p:nvPr>
            <p:ph type="title"/>
          </p:nvPr>
        </p:nvSpPr>
        <p:spPr>
          <a:xfrm>
            <a:off x="0" y="0"/>
            <a:ext cx="9144000" cy="762000"/>
          </a:xfrm>
          <a:solidFill>
            <a:schemeClr val="tx2"/>
          </a:solidFill>
        </p:spPr>
        <p:txBody>
          <a:bodyPr/>
          <a:lstStyle/>
          <a:p>
            <a:pPr algn="l" eaLnBrk="1" hangingPunct="1"/>
            <a:r>
              <a:rPr lang="nl-NL" sz="5400" smtClean="0">
                <a:solidFill>
                  <a:srgbClr val="FFFF99"/>
                </a:solidFill>
                <a:latin typeface="EngrvrsOldEng BT" pitchFamily="66" charset="0"/>
              </a:rPr>
              <a:t> Beeldhouwkunst</a:t>
            </a:r>
          </a:p>
        </p:txBody>
      </p:sp>
      <p:sp>
        <p:nvSpPr>
          <p:cNvPr id="24581" name="Text Box 4"/>
          <p:cNvSpPr txBox="1">
            <a:spLocks noChangeArrowheads="1"/>
          </p:cNvSpPr>
          <p:nvPr/>
        </p:nvSpPr>
        <p:spPr bwMode="auto">
          <a:xfrm>
            <a:off x="4859338" y="188913"/>
            <a:ext cx="4051300" cy="396875"/>
          </a:xfrm>
          <a:prstGeom prst="rect">
            <a:avLst/>
          </a:prstGeom>
          <a:noFill/>
          <a:ln w="9525">
            <a:noFill/>
            <a:miter lim="800000"/>
            <a:headEnd/>
            <a:tailEnd/>
          </a:ln>
        </p:spPr>
        <p:txBody>
          <a:bodyPr wrap="none">
            <a:spAutoFit/>
          </a:bodyPr>
          <a:lstStyle/>
          <a:p>
            <a:r>
              <a:rPr lang="nl-NL" sz="2000"/>
              <a:t>Verovering van de derde dimensie</a:t>
            </a:r>
          </a:p>
        </p:txBody>
      </p:sp>
      <p:sp>
        <p:nvSpPr>
          <p:cNvPr id="24582" name="Text Box 5"/>
          <p:cNvSpPr txBox="1">
            <a:spLocks noChangeArrowheads="1"/>
          </p:cNvSpPr>
          <p:nvPr/>
        </p:nvSpPr>
        <p:spPr bwMode="auto">
          <a:xfrm>
            <a:off x="4140200" y="6453188"/>
            <a:ext cx="1327150" cy="246062"/>
          </a:xfrm>
          <a:prstGeom prst="rect">
            <a:avLst/>
          </a:prstGeom>
          <a:noFill/>
          <a:ln w="9525">
            <a:noFill/>
            <a:miter lim="800000"/>
            <a:headEnd/>
            <a:tailEnd/>
          </a:ln>
        </p:spPr>
        <p:txBody>
          <a:bodyPr wrap="none">
            <a:spAutoFit/>
          </a:bodyPr>
          <a:lstStyle/>
          <a:p>
            <a:r>
              <a:rPr lang="nl-NL" sz="1000">
                <a:solidFill>
                  <a:schemeClr val="tx1"/>
                </a:solidFill>
              </a:rPr>
              <a:t>Claus Sluter, Mozes</a:t>
            </a:r>
          </a:p>
        </p:txBody>
      </p:sp>
      <p:sp>
        <p:nvSpPr>
          <p:cNvPr id="24583" name="Text Box 6"/>
          <p:cNvSpPr txBox="1">
            <a:spLocks noChangeArrowheads="1"/>
          </p:cNvSpPr>
          <p:nvPr/>
        </p:nvSpPr>
        <p:spPr bwMode="auto">
          <a:xfrm>
            <a:off x="6096000" y="6400800"/>
            <a:ext cx="3048000" cy="246063"/>
          </a:xfrm>
          <a:prstGeom prst="rect">
            <a:avLst/>
          </a:prstGeom>
          <a:noFill/>
          <a:ln w="9525">
            <a:noFill/>
            <a:miter lim="800000"/>
            <a:headEnd/>
            <a:tailEnd/>
          </a:ln>
        </p:spPr>
        <p:txBody>
          <a:bodyPr>
            <a:spAutoFit/>
          </a:bodyPr>
          <a:lstStyle/>
          <a:p>
            <a:r>
              <a:rPr lang="nl-NL" sz="1000"/>
              <a:t>Nicolo Pisano: Preekstoel Pisa</a:t>
            </a:r>
          </a:p>
        </p:txBody>
      </p:sp>
      <p:sp>
        <p:nvSpPr>
          <p:cNvPr id="24584" name="Text Box 9"/>
          <p:cNvSpPr txBox="1">
            <a:spLocks noChangeArrowheads="1"/>
          </p:cNvSpPr>
          <p:nvPr/>
        </p:nvSpPr>
        <p:spPr bwMode="auto">
          <a:xfrm>
            <a:off x="5791200" y="914400"/>
            <a:ext cx="1944688" cy="400050"/>
          </a:xfrm>
          <a:prstGeom prst="rect">
            <a:avLst/>
          </a:prstGeom>
          <a:noFill/>
          <a:ln w="9525">
            <a:noFill/>
            <a:miter lim="800000"/>
            <a:headEnd/>
            <a:tailEnd/>
          </a:ln>
        </p:spPr>
        <p:txBody>
          <a:bodyPr wrap="none">
            <a:spAutoFit/>
          </a:bodyPr>
          <a:lstStyle/>
          <a:p>
            <a:r>
              <a:rPr lang="nl-NL" sz="1000"/>
              <a:t>Stijfiguren, Reims, westportaal.</a:t>
            </a:r>
            <a:br>
              <a:rPr lang="nl-NL" sz="1000"/>
            </a:br>
            <a:r>
              <a:rPr lang="nl-NL" sz="1000"/>
              <a:t>Annunciatie en visitatie</a:t>
            </a:r>
          </a:p>
        </p:txBody>
      </p:sp>
      <p:pic>
        <p:nvPicPr>
          <p:cNvPr id="24585" name="Picture 11" descr="C:\Users\John\Pictures\Bespiegeling\H3 StedenKathedr\PisanoPisa.jpg"/>
          <p:cNvPicPr>
            <a:picLocks noChangeAspect="1" noChangeArrowheads="1"/>
          </p:cNvPicPr>
          <p:nvPr/>
        </p:nvPicPr>
        <p:blipFill>
          <a:blip r:embed="rId4" cstate="print"/>
          <a:srcRect/>
          <a:stretch>
            <a:fillRect/>
          </a:stretch>
        </p:blipFill>
        <p:spPr bwMode="auto">
          <a:xfrm>
            <a:off x="6046788" y="1524000"/>
            <a:ext cx="3097212" cy="4876800"/>
          </a:xfrm>
          <a:prstGeom prst="rect">
            <a:avLst/>
          </a:prstGeom>
          <a:noFill/>
          <a:ln w="9525">
            <a:noFill/>
            <a:miter lim="800000"/>
            <a:headEnd/>
            <a:tailEnd/>
          </a:ln>
        </p:spPr>
      </p:pic>
      <p:pic>
        <p:nvPicPr>
          <p:cNvPr id="24586" name="Picture 15" descr="C:\Users\John\Pictures\Bespiegeling\H3 StedenKathedr\Ghiberti.jpg"/>
          <p:cNvPicPr>
            <a:picLocks noChangeAspect="1" noChangeArrowheads="1"/>
          </p:cNvPicPr>
          <p:nvPr/>
        </p:nvPicPr>
        <p:blipFill>
          <a:blip r:embed="rId5" cstate="print"/>
          <a:srcRect/>
          <a:stretch>
            <a:fillRect/>
          </a:stretch>
        </p:blipFill>
        <p:spPr bwMode="auto">
          <a:xfrm>
            <a:off x="1447800" y="4495800"/>
            <a:ext cx="2098675" cy="2362200"/>
          </a:xfrm>
          <a:prstGeom prst="rect">
            <a:avLst/>
          </a:prstGeom>
          <a:noFill/>
          <a:ln w="9525">
            <a:noFill/>
            <a:miter lim="800000"/>
            <a:headEnd/>
            <a:tailEnd/>
          </a:ln>
        </p:spPr>
      </p:pic>
      <p:sp>
        <p:nvSpPr>
          <p:cNvPr id="24587" name="Text Box 16"/>
          <p:cNvSpPr txBox="1">
            <a:spLocks noChangeArrowheads="1"/>
          </p:cNvSpPr>
          <p:nvPr/>
        </p:nvSpPr>
        <p:spPr bwMode="auto">
          <a:xfrm>
            <a:off x="152400" y="5562600"/>
            <a:ext cx="1127125" cy="554038"/>
          </a:xfrm>
          <a:prstGeom prst="rect">
            <a:avLst/>
          </a:prstGeom>
          <a:noFill/>
          <a:ln w="9525">
            <a:noFill/>
            <a:miter lim="800000"/>
            <a:headEnd/>
            <a:tailEnd/>
          </a:ln>
        </p:spPr>
        <p:txBody>
          <a:bodyPr wrap="none">
            <a:spAutoFit/>
          </a:bodyPr>
          <a:lstStyle/>
          <a:p>
            <a:r>
              <a:rPr lang="nl-NL" sz="1000"/>
              <a:t>Lorenzo Ghiberti</a:t>
            </a:r>
            <a:br>
              <a:rPr lang="nl-NL" sz="1000"/>
            </a:br>
            <a:r>
              <a:rPr lang="nl-NL" sz="1000"/>
              <a:t>Offer van Isaac</a:t>
            </a:r>
            <a:br>
              <a:rPr lang="nl-NL" sz="1000"/>
            </a:br>
            <a:r>
              <a:rPr lang="nl-NL" sz="1000"/>
              <a:t>1401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609600"/>
          </a:xfrm>
          <a:solidFill>
            <a:schemeClr val="tx2"/>
          </a:solidFill>
        </p:spPr>
        <p:txBody>
          <a:bodyPr/>
          <a:lstStyle/>
          <a:p>
            <a:pPr algn="l" eaLnBrk="1" hangingPunct="1"/>
            <a:r>
              <a:rPr lang="nl-NL" sz="5400" smtClean="0">
                <a:solidFill>
                  <a:srgbClr val="FF3300"/>
                </a:solidFill>
                <a:latin typeface="EngrvrsOldEng BT" pitchFamily="66" charset="0"/>
              </a:rPr>
              <a:t> God is licht</a:t>
            </a:r>
          </a:p>
        </p:txBody>
      </p:sp>
      <p:sp>
        <p:nvSpPr>
          <p:cNvPr id="25603" name="Text Box 3"/>
          <p:cNvSpPr txBox="1">
            <a:spLocks noChangeArrowheads="1"/>
          </p:cNvSpPr>
          <p:nvPr/>
        </p:nvSpPr>
        <p:spPr bwMode="auto">
          <a:xfrm>
            <a:off x="3352800" y="152400"/>
            <a:ext cx="5095875" cy="369888"/>
          </a:xfrm>
          <a:prstGeom prst="rect">
            <a:avLst/>
          </a:prstGeom>
          <a:solidFill>
            <a:srgbClr val="92D050"/>
          </a:solidFill>
          <a:ln w="9525">
            <a:noFill/>
            <a:miter lim="800000"/>
            <a:headEnd/>
            <a:tailEnd/>
          </a:ln>
        </p:spPr>
        <p:txBody>
          <a:bodyPr wrap="none">
            <a:spAutoFit/>
          </a:bodyPr>
          <a:lstStyle/>
          <a:p>
            <a:r>
              <a:rPr lang="nl-NL" sz="1800">
                <a:solidFill>
                  <a:srgbClr val="7030A0"/>
                </a:solidFill>
              </a:rPr>
              <a:t>Een nieuw licht overstroomt het nobele gebouw.</a:t>
            </a:r>
          </a:p>
        </p:txBody>
      </p:sp>
      <p:sp>
        <p:nvSpPr>
          <p:cNvPr id="25604" name="Text Box 8"/>
          <p:cNvSpPr txBox="1">
            <a:spLocks noChangeArrowheads="1"/>
          </p:cNvSpPr>
          <p:nvPr/>
        </p:nvSpPr>
        <p:spPr bwMode="auto">
          <a:xfrm>
            <a:off x="179388" y="609600"/>
            <a:ext cx="8785225" cy="1878013"/>
          </a:xfrm>
          <a:prstGeom prst="rect">
            <a:avLst/>
          </a:prstGeom>
          <a:noFill/>
          <a:ln w="9525">
            <a:noFill/>
            <a:miter lim="800000"/>
            <a:headEnd/>
            <a:tailEnd/>
          </a:ln>
        </p:spPr>
        <p:txBody>
          <a:bodyPr>
            <a:spAutoFit/>
          </a:bodyPr>
          <a:lstStyle/>
          <a:p>
            <a:r>
              <a:rPr lang="nl-NL" sz="1800">
                <a:solidFill>
                  <a:srgbClr val="CC66FF"/>
                </a:solidFill>
              </a:rPr>
              <a:t>Abt Suger</a:t>
            </a:r>
            <a:r>
              <a:rPr lang="nl-NL"/>
              <a:t>: </a:t>
            </a:r>
            <a:r>
              <a:rPr lang="nl-NL" sz="1400"/>
              <a:t>Het contrast tussen kathedraal en de stad eromheen was groot: nauwe modderige straatjes. Abt Sugar die, in 1137 bij de verbouwing van de kerk, de aanzet gaf tot de gotische bouwstijl, hoopte dat bezoekers de kerkelijke ruimte zouden ervaren als een plek </a:t>
            </a:r>
            <a:r>
              <a:rPr lang="nl-NL" sz="1400" i="1">
                <a:latin typeface="Times New Roman" pitchFamily="18" charset="0"/>
              </a:rPr>
              <a:t>‘</a:t>
            </a:r>
            <a:r>
              <a:rPr lang="nl-NL" sz="1400" i="1"/>
              <a:t>ergens tussen hemelse heerlijkheid en het slijk </a:t>
            </a:r>
            <a:br>
              <a:rPr lang="nl-NL" sz="1400" i="1"/>
            </a:br>
            <a:r>
              <a:rPr lang="nl-NL" sz="1400" i="1"/>
              <a:t>der aarde</a:t>
            </a:r>
            <a:r>
              <a:rPr lang="nl-NL" sz="1400" i="1">
                <a:latin typeface="Times New Roman" pitchFamily="18" charset="0"/>
              </a:rPr>
              <a:t>’</a:t>
            </a:r>
            <a:r>
              <a:rPr lang="nl-NL" sz="1400"/>
              <a:t>. De kerk Saint Denis bij Parijs is gebouwd op het graf van </a:t>
            </a:r>
            <a:br>
              <a:rPr lang="nl-NL" sz="1400"/>
            </a:br>
            <a:r>
              <a:rPr lang="nl-NL" sz="1400"/>
              <a:t>de heilige Dionysius, een </a:t>
            </a:r>
            <a:r>
              <a:rPr lang="nl-NL" sz="1400">
                <a:solidFill>
                  <a:srgbClr val="66FF33"/>
                </a:solidFill>
              </a:rPr>
              <a:t>martelaar </a:t>
            </a:r>
            <a:r>
              <a:rPr lang="nl-NL" sz="1400"/>
              <a:t>in de bekering van Frankrijk </a:t>
            </a:r>
            <a:br>
              <a:rPr lang="nl-NL" sz="1400"/>
            </a:br>
            <a:r>
              <a:rPr lang="nl-NL" sz="1400"/>
              <a:t>tot het Christendom. De Franse koningen werden ook begraven in de </a:t>
            </a:r>
            <a:br>
              <a:rPr lang="nl-NL" sz="1400"/>
            </a:br>
            <a:r>
              <a:rPr lang="nl-NL" sz="1400"/>
              <a:t>Saint Denis. Sugar gaf veel aandacht aan de kostbare uiterlijke </a:t>
            </a:r>
            <a:br>
              <a:rPr lang="nl-NL" sz="1400"/>
            </a:br>
            <a:r>
              <a:rPr lang="nl-NL" sz="1400"/>
              <a:t>verfraaiingen in en aan de kerk als eerbetoon aan het heilige offer.</a:t>
            </a:r>
            <a:endParaRPr lang="nl-NL" sz="1400">
              <a:solidFill>
                <a:srgbClr val="66FF33"/>
              </a:solidFill>
            </a:endParaRPr>
          </a:p>
        </p:txBody>
      </p:sp>
      <p:pic>
        <p:nvPicPr>
          <p:cNvPr id="25605" name="Picture 10" descr="C:\Users\John\Pictures\Bespiegeling\H3 StedenKathedr\027.JPG"/>
          <p:cNvPicPr>
            <a:picLocks noChangeAspect="1" noChangeArrowheads="1"/>
          </p:cNvPicPr>
          <p:nvPr/>
        </p:nvPicPr>
        <p:blipFill>
          <a:blip r:embed="rId2" cstate="print"/>
          <a:srcRect/>
          <a:stretch>
            <a:fillRect/>
          </a:stretch>
        </p:blipFill>
        <p:spPr bwMode="auto">
          <a:xfrm>
            <a:off x="5638800" y="3733800"/>
            <a:ext cx="2343150" cy="3124200"/>
          </a:xfrm>
          <a:prstGeom prst="rect">
            <a:avLst/>
          </a:prstGeom>
          <a:noFill/>
          <a:ln w="9525">
            <a:noFill/>
            <a:miter lim="800000"/>
            <a:headEnd/>
            <a:tailEnd/>
          </a:ln>
        </p:spPr>
      </p:pic>
      <p:pic>
        <p:nvPicPr>
          <p:cNvPr id="25606" name="Picture 12" descr="C:\Users\John\Pictures\Bespiegeling\H3 StedenKathedr\032.JPG"/>
          <p:cNvPicPr>
            <a:picLocks noChangeAspect="1" noChangeArrowheads="1"/>
          </p:cNvPicPr>
          <p:nvPr/>
        </p:nvPicPr>
        <p:blipFill>
          <a:blip r:embed="rId3" cstate="print"/>
          <a:srcRect/>
          <a:stretch>
            <a:fillRect/>
          </a:stretch>
        </p:blipFill>
        <p:spPr bwMode="auto">
          <a:xfrm>
            <a:off x="0" y="2590800"/>
            <a:ext cx="5486400" cy="4114800"/>
          </a:xfrm>
          <a:prstGeom prst="rect">
            <a:avLst/>
          </a:prstGeom>
          <a:noFill/>
          <a:ln w="9525">
            <a:noFill/>
            <a:miter lim="800000"/>
            <a:headEnd/>
            <a:tailEnd/>
          </a:ln>
        </p:spPr>
      </p:pic>
      <p:pic>
        <p:nvPicPr>
          <p:cNvPr id="25607" name="Picture 13" descr="C:\Users\John\Pictures\Bespiegeling\H3 StedenKathedr\036.JPG"/>
          <p:cNvPicPr>
            <a:picLocks noChangeAspect="1" noChangeArrowheads="1"/>
          </p:cNvPicPr>
          <p:nvPr/>
        </p:nvPicPr>
        <p:blipFill>
          <a:blip r:embed="rId4" cstate="print"/>
          <a:srcRect/>
          <a:stretch>
            <a:fillRect/>
          </a:stretch>
        </p:blipFill>
        <p:spPr bwMode="auto">
          <a:xfrm>
            <a:off x="7658100" y="4419600"/>
            <a:ext cx="1485900" cy="1981200"/>
          </a:xfrm>
          <a:prstGeom prst="rect">
            <a:avLst/>
          </a:prstGeom>
          <a:noFill/>
          <a:ln w="9525">
            <a:noFill/>
            <a:miter lim="800000"/>
            <a:headEnd/>
            <a:tailEnd/>
          </a:ln>
        </p:spPr>
      </p:pic>
      <p:pic>
        <p:nvPicPr>
          <p:cNvPr id="25608" name="Picture 11" descr="C:\Users\John\Pictures\Bespiegeling\H3 StedenKathedr\028.JPG"/>
          <p:cNvPicPr>
            <a:picLocks noChangeAspect="1" noChangeArrowheads="1"/>
          </p:cNvPicPr>
          <p:nvPr/>
        </p:nvPicPr>
        <p:blipFill>
          <a:blip r:embed="rId5" cstate="print"/>
          <a:srcRect/>
          <a:stretch>
            <a:fillRect/>
          </a:stretch>
        </p:blipFill>
        <p:spPr bwMode="auto">
          <a:xfrm>
            <a:off x="5867400" y="1409700"/>
            <a:ext cx="3124200" cy="2343150"/>
          </a:xfrm>
          <a:prstGeom prst="rect">
            <a:avLst/>
          </a:prstGeom>
          <a:noFill/>
          <a:ln w="9525">
            <a:noFill/>
            <a:miter lim="800000"/>
            <a:headEnd/>
            <a:tailEnd/>
          </a:ln>
        </p:spPr>
      </p:pic>
      <p:sp>
        <p:nvSpPr>
          <p:cNvPr id="25609" name="Text Box 14"/>
          <p:cNvSpPr txBox="1">
            <a:spLocks noChangeArrowheads="1"/>
          </p:cNvSpPr>
          <p:nvPr/>
        </p:nvSpPr>
        <p:spPr bwMode="auto">
          <a:xfrm>
            <a:off x="4191000" y="2667000"/>
            <a:ext cx="836613" cy="246063"/>
          </a:xfrm>
          <a:prstGeom prst="rect">
            <a:avLst/>
          </a:prstGeom>
          <a:noFill/>
          <a:ln w="9525">
            <a:noFill/>
            <a:miter lim="800000"/>
            <a:headEnd/>
            <a:tailEnd/>
          </a:ln>
        </p:spPr>
        <p:txBody>
          <a:bodyPr wrap="none">
            <a:spAutoFit/>
          </a:bodyPr>
          <a:lstStyle/>
          <a:p>
            <a:r>
              <a:rPr lang="nl-NL" sz="1000"/>
              <a:t>Saint Denis</a:t>
            </a:r>
          </a:p>
        </p:txBody>
      </p:sp>
      <p:sp>
        <p:nvSpPr>
          <p:cNvPr id="25610" name="Text Box 15"/>
          <p:cNvSpPr txBox="1">
            <a:spLocks noChangeArrowheads="1"/>
          </p:cNvSpPr>
          <p:nvPr/>
        </p:nvSpPr>
        <p:spPr bwMode="auto">
          <a:xfrm>
            <a:off x="6019800" y="3200400"/>
            <a:ext cx="2474913" cy="244475"/>
          </a:xfrm>
          <a:prstGeom prst="rect">
            <a:avLst/>
          </a:prstGeom>
          <a:noFill/>
          <a:ln w="9525">
            <a:noFill/>
            <a:miter lim="800000"/>
            <a:headEnd/>
            <a:tailEnd/>
          </a:ln>
        </p:spPr>
        <p:txBody>
          <a:bodyPr wrap="none">
            <a:spAutoFit/>
          </a:bodyPr>
          <a:lstStyle/>
          <a:p>
            <a:r>
              <a:rPr lang="nl-NL" sz="1000"/>
              <a:t>Het martelaarsschap van de H.Dionysius</a:t>
            </a:r>
          </a:p>
        </p:txBody>
      </p:sp>
      <p:sp>
        <p:nvSpPr>
          <p:cNvPr id="25611" name="Text Box 16"/>
          <p:cNvSpPr txBox="1">
            <a:spLocks noChangeArrowheads="1"/>
          </p:cNvSpPr>
          <p:nvPr/>
        </p:nvSpPr>
        <p:spPr bwMode="auto">
          <a:xfrm>
            <a:off x="8077200" y="6324600"/>
            <a:ext cx="738188" cy="246063"/>
          </a:xfrm>
          <a:prstGeom prst="rect">
            <a:avLst/>
          </a:prstGeom>
          <a:noFill/>
          <a:ln w="9525">
            <a:noFill/>
            <a:miter lim="800000"/>
            <a:headEnd/>
            <a:tailEnd/>
          </a:ln>
        </p:spPr>
        <p:txBody>
          <a:bodyPr wrap="none">
            <a:spAutoFit/>
          </a:bodyPr>
          <a:lstStyle/>
          <a:p>
            <a:r>
              <a:rPr lang="nl-NL" sz="1000"/>
              <a:t>Praalgraf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John\Pictures\Bespiegeling\H3 StedenKathedr\paris_notreDame_Glas.jpg"/>
          <p:cNvPicPr>
            <a:picLocks noChangeAspect="1" noChangeArrowheads="1"/>
          </p:cNvPicPr>
          <p:nvPr/>
        </p:nvPicPr>
        <p:blipFill>
          <a:blip r:embed="rId2" cstate="print"/>
          <a:srcRect/>
          <a:stretch>
            <a:fillRect/>
          </a:stretch>
        </p:blipFill>
        <p:spPr bwMode="auto">
          <a:xfrm>
            <a:off x="4457700" y="609600"/>
            <a:ext cx="4686300" cy="6248400"/>
          </a:xfrm>
          <a:prstGeom prst="rect">
            <a:avLst/>
          </a:prstGeom>
          <a:noFill/>
          <a:ln w="9525">
            <a:noFill/>
            <a:miter lim="800000"/>
            <a:headEnd/>
            <a:tailEnd/>
          </a:ln>
        </p:spPr>
      </p:pic>
      <p:sp>
        <p:nvSpPr>
          <p:cNvPr id="26627" name="Rectangle 4"/>
          <p:cNvSpPr>
            <a:spLocks noGrp="1" noChangeArrowheads="1"/>
          </p:cNvSpPr>
          <p:nvPr>
            <p:ph type="title"/>
          </p:nvPr>
        </p:nvSpPr>
        <p:spPr>
          <a:xfrm>
            <a:off x="0" y="0"/>
            <a:ext cx="9144000" cy="609600"/>
          </a:xfrm>
          <a:solidFill>
            <a:schemeClr val="tx2"/>
          </a:solidFill>
        </p:spPr>
        <p:txBody>
          <a:bodyPr/>
          <a:lstStyle/>
          <a:p>
            <a:pPr algn="l" eaLnBrk="1" hangingPunct="1"/>
            <a:r>
              <a:rPr lang="nl-NL" sz="5400" smtClean="0">
                <a:solidFill>
                  <a:srgbClr val="FF3300"/>
                </a:solidFill>
                <a:latin typeface="EngrvrsOldEng BT" pitchFamily="66" charset="0"/>
              </a:rPr>
              <a:t> God is licht</a:t>
            </a:r>
          </a:p>
        </p:txBody>
      </p:sp>
      <p:sp>
        <p:nvSpPr>
          <p:cNvPr id="26628" name="Text Box 5"/>
          <p:cNvSpPr txBox="1">
            <a:spLocks noChangeArrowheads="1"/>
          </p:cNvSpPr>
          <p:nvPr/>
        </p:nvSpPr>
        <p:spPr bwMode="auto">
          <a:xfrm>
            <a:off x="3352800" y="152400"/>
            <a:ext cx="5588000" cy="396875"/>
          </a:xfrm>
          <a:prstGeom prst="rect">
            <a:avLst/>
          </a:prstGeom>
          <a:noFill/>
          <a:ln w="9525">
            <a:noFill/>
            <a:miter lim="800000"/>
            <a:headEnd/>
            <a:tailEnd/>
          </a:ln>
        </p:spPr>
        <p:txBody>
          <a:bodyPr wrap="none">
            <a:spAutoFit/>
          </a:bodyPr>
          <a:lstStyle/>
          <a:p>
            <a:r>
              <a:rPr lang="nl-NL" sz="2000"/>
              <a:t>Een nieuw licht overstroomt het nobele gebouw.</a:t>
            </a:r>
          </a:p>
        </p:txBody>
      </p:sp>
      <p:sp>
        <p:nvSpPr>
          <p:cNvPr id="26629" name="Text Box 7"/>
          <p:cNvSpPr txBox="1">
            <a:spLocks noChangeArrowheads="1"/>
          </p:cNvSpPr>
          <p:nvPr/>
        </p:nvSpPr>
        <p:spPr bwMode="auto">
          <a:xfrm>
            <a:off x="7924800" y="6583363"/>
            <a:ext cx="914400" cy="274637"/>
          </a:xfrm>
          <a:prstGeom prst="rect">
            <a:avLst/>
          </a:prstGeom>
          <a:noFill/>
          <a:ln w="9525">
            <a:noFill/>
            <a:miter lim="800000"/>
            <a:headEnd/>
            <a:tailEnd/>
          </a:ln>
        </p:spPr>
        <p:txBody>
          <a:bodyPr>
            <a:spAutoFit/>
          </a:bodyPr>
          <a:lstStyle/>
          <a:p>
            <a:r>
              <a:rPr lang="nl-NL" sz="1200"/>
              <a:t>N.D. Parijs</a:t>
            </a:r>
          </a:p>
        </p:txBody>
      </p:sp>
      <p:sp>
        <p:nvSpPr>
          <p:cNvPr id="26630" name="Text Box 8"/>
          <p:cNvSpPr txBox="1">
            <a:spLocks noChangeArrowheads="1"/>
          </p:cNvSpPr>
          <p:nvPr/>
        </p:nvSpPr>
        <p:spPr bwMode="auto">
          <a:xfrm>
            <a:off x="179388" y="609600"/>
            <a:ext cx="4164012" cy="3200400"/>
          </a:xfrm>
          <a:prstGeom prst="rect">
            <a:avLst/>
          </a:prstGeom>
          <a:noFill/>
          <a:ln w="9525">
            <a:noFill/>
            <a:miter lim="800000"/>
            <a:headEnd/>
            <a:tailEnd/>
          </a:ln>
        </p:spPr>
        <p:txBody>
          <a:bodyPr>
            <a:spAutoFit/>
          </a:bodyPr>
          <a:lstStyle/>
          <a:p>
            <a:r>
              <a:rPr lang="nl-NL" sz="2000">
                <a:solidFill>
                  <a:srgbClr val="CC66FF"/>
                </a:solidFill>
              </a:rPr>
              <a:t>Kleurrijke vensters:</a:t>
            </a:r>
            <a:r>
              <a:rPr lang="nl-NL"/>
              <a:t> </a:t>
            </a:r>
            <a:r>
              <a:rPr lang="nl-NL" sz="1400"/>
              <a:t>God is licht. Volgens abt Suger moet in het kerkgebouw dit goddelijke licht zichtbaar worden.</a:t>
            </a:r>
            <a:r>
              <a:rPr lang="nl-NL" sz="1400">
                <a:latin typeface="Times New Roman" pitchFamily="18" charset="0"/>
              </a:rPr>
              <a:t>’</a:t>
            </a:r>
            <a:r>
              <a:rPr lang="nl-NL" sz="1400"/>
              <a:t>Het gouden vaatwerk, edelstenen versterken de kracht van het licht dat door de </a:t>
            </a:r>
            <a:r>
              <a:rPr lang="nl-NL" sz="1400">
                <a:solidFill>
                  <a:srgbClr val="66FF33"/>
                </a:solidFill>
              </a:rPr>
              <a:t>gebrandschilderde ramen</a:t>
            </a:r>
            <a:r>
              <a:rPr lang="nl-NL" sz="1400"/>
              <a:t> binnenkomt. De voorstellingen in de vensters zijn erg geschikt om Gods woord te verbeelden, de bezoekers te </a:t>
            </a:r>
            <a:r>
              <a:rPr lang="nl-NL" sz="1400">
                <a:latin typeface="Times New Roman" pitchFamily="18" charset="0"/>
              </a:rPr>
              <a:t>‘</a:t>
            </a:r>
            <a:r>
              <a:rPr lang="nl-NL" sz="1400"/>
              <a:t>verlichten</a:t>
            </a:r>
            <a:r>
              <a:rPr lang="nl-NL" sz="1400">
                <a:latin typeface="Times New Roman" pitchFamily="18" charset="0"/>
              </a:rPr>
              <a:t>’’</a:t>
            </a:r>
            <a:r>
              <a:rPr lang="nl-NL" sz="1400"/>
              <a:t> alsof via de vensters God zelf tot de gelovigen spreekt. Hoe groter en hoger de ramen, hoe meer licht binnenvalt. Ingewikkelde constructies zijn nodig om dit te bereiken. De ramen bestaan uit honderden stukjes gekleurd glas, bijeen gehouden door loodstrips. Het beschilderde glas wordt in de oven gebrand.  </a:t>
            </a:r>
            <a:endParaRPr lang="nl-NL">
              <a:solidFill>
                <a:srgbClr val="66FF33"/>
              </a:solidFill>
            </a:endParaRPr>
          </a:p>
        </p:txBody>
      </p:sp>
      <p:pic>
        <p:nvPicPr>
          <p:cNvPr id="26631" name="Picture 10" descr="C:\Users\John\Pictures\Bespiegeling\H3 StedenKathedr\glas%20in%20lood.jpg"/>
          <p:cNvPicPr>
            <a:picLocks noChangeAspect="1" noChangeArrowheads="1"/>
          </p:cNvPicPr>
          <p:nvPr/>
        </p:nvPicPr>
        <p:blipFill>
          <a:blip r:embed="rId3" cstate="print"/>
          <a:srcRect/>
          <a:stretch>
            <a:fillRect/>
          </a:stretch>
        </p:blipFill>
        <p:spPr bwMode="auto">
          <a:xfrm>
            <a:off x="228600" y="3886200"/>
            <a:ext cx="3886200"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C:\Users\John\Pictures\Bespiegeling\H3 StedenKathedr\chartres-windows1.jpg">
            <a:hlinkClick r:id="rId2"/>
          </p:cNvPr>
          <p:cNvPicPr>
            <a:picLocks noChangeAspect="1" noChangeArrowheads="1"/>
          </p:cNvPicPr>
          <p:nvPr/>
        </p:nvPicPr>
        <p:blipFill>
          <a:blip r:embed="rId3" cstate="print"/>
          <a:srcRect/>
          <a:stretch>
            <a:fillRect/>
          </a:stretch>
        </p:blipFill>
        <p:spPr bwMode="auto">
          <a:xfrm>
            <a:off x="5842000" y="1905000"/>
            <a:ext cx="3302000" cy="4953000"/>
          </a:xfrm>
          <a:prstGeom prst="rect">
            <a:avLst/>
          </a:prstGeom>
          <a:noFill/>
          <a:ln w="9525">
            <a:noFill/>
            <a:miter lim="800000"/>
            <a:headEnd/>
            <a:tailEnd/>
          </a:ln>
        </p:spPr>
      </p:pic>
      <p:sp>
        <p:nvSpPr>
          <p:cNvPr id="27651" name="Rectangle 4"/>
          <p:cNvSpPr>
            <a:spLocks noGrp="1" noChangeArrowheads="1"/>
          </p:cNvSpPr>
          <p:nvPr>
            <p:ph type="title"/>
          </p:nvPr>
        </p:nvSpPr>
        <p:spPr>
          <a:xfrm>
            <a:off x="0" y="0"/>
            <a:ext cx="9144000" cy="609600"/>
          </a:xfrm>
          <a:solidFill>
            <a:schemeClr val="tx2"/>
          </a:solidFill>
        </p:spPr>
        <p:txBody>
          <a:bodyPr/>
          <a:lstStyle/>
          <a:p>
            <a:pPr algn="l" eaLnBrk="1" hangingPunct="1"/>
            <a:r>
              <a:rPr lang="nl-NL" sz="5400" smtClean="0">
                <a:solidFill>
                  <a:srgbClr val="FF3300"/>
                </a:solidFill>
                <a:latin typeface="EngrvrsOldEng BT" pitchFamily="66" charset="0"/>
              </a:rPr>
              <a:t> God is licht</a:t>
            </a:r>
          </a:p>
        </p:txBody>
      </p:sp>
      <p:sp>
        <p:nvSpPr>
          <p:cNvPr id="27652" name="Text Box 5"/>
          <p:cNvSpPr txBox="1">
            <a:spLocks noChangeArrowheads="1"/>
          </p:cNvSpPr>
          <p:nvPr/>
        </p:nvSpPr>
        <p:spPr bwMode="auto">
          <a:xfrm>
            <a:off x="3352800" y="152400"/>
            <a:ext cx="5588000" cy="396875"/>
          </a:xfrm>
          <a:prstGeom prst="rect">
            <a:avLst/>
          </a:prstGeom>
          <a:noFill/>
          <a:ln w="9525">
            <a:noFill/>
            <a:miter lim="800000"/>
            <a:headEnd/>
            <a:tailEnd/>
          </a:ln>
        </p:spPr>
        <p:txBody>
          <a:bodyPr wrap="none">
            <a:spAutoFit/>
          </a:bodyPr>
          <a:lstStyle/>
          <a:p>
            <a:r>
              <a:rPr lang="nl-NL" sz="2000"/>
              <a:t>Een nieuw licht overstroomt het nobele gebouw.</a:t>
            </a:r>
          </a:p>
        </p:txBody>
      </p:sp>
      <p:sp>
        <p:nvSpPr>
          <p:cNvPr id="27653" name="Text Box 8"/>
          <p:cNvSpPr txBox="1">
            <a:spLocks noChangeArrowheads="1"/>
          </p:cNvSpPr>
          <p:nvPr/>
        </p:nvSpPr>
        <p:spPr bwMode="auto">
          <a:xfrm>
            <a:off x="179388" y="609600"/>
            <a:ext cx="8964612" cy="1262063"/>
          </a:xfrm>
          <a:prstGeom prst="rect">
            <a:avLst/>
          </a:prstGeom>
          <a:noFill/>
          <a:ln w="9525">
            <a:noFill/>
            <a:miter lim="800000"/>
            <a:headEnd/>
            <a:tailEnd/>
          </a:ln>
        </p:spPr>
        <p:txBody>
          <a:bodyPr>
            <a:spAutoFit/>
          </a:bodyPr>
          <a:lstStyle/>
          <a:p>
            <a:r>
              <a:rPr lang="nl-NL" sz="2000">
                <a:solidFill>
                  <a:srgbClr val="CC66FF"/>
                </a:solidFill>
              </a:rPr>
              <a:t>Chartres:</a:t>
            </a:r>
            <a:r>
              <a:rPr lang="nl-NL"/>
              <a:t> </a:t>
            </a:r>
            <a:r>
              <a:rPr lang="nl-NL" sz="1400"/>
              <a:t>De kathedraal van Chartres laat de </a:t>
            </a:r>
            <a:r>
              <a:rPr lang="nl-NL" sz="1400">
                <a:latin typeface="Times New Roman" pitchFamily="18" charset="0"/>
              </a:rPr>
              <a:t>‘</a:t>
            </a:r>
            <a:r>
              <a:rPr lang="nl-NL" sz="1400"/>
              <a:t>hemelse heerlijkheid</a:t>
            </a:r>
            <a:r>
              <a:rPr lang="nl-NL" sz="1400">
                <a:latin typeface="Times New Roman" pitchFamily="18" charset="0"/>
              </a:rPr>
              <a:t>’</a:t>
            </a:r>
            <a:r>
              <a:rPr lang="nl-NL" sz="1400"/>
              <a:t> ten volle zien. De verdeelding van het evangelie in glas is als een plaatjesbijbel voor de arme en ongeletterde gelovigen. In het Incarnatievenster (1150) dat bestaat uit dertig taferelen, een verslag van het leven van Christus dat (li.o.)</a:t>
            </a:r>
            <a:r>
              <a:rPr lang="nl-NL" sz="1400">
                <a:solidFill>
                  <a:srgbClr val="66FF33"/>
                </a:solidFill>
              </a:rPr>
              <a:t> </a:t>
            </a:r>
            <a:r>
              <a:rPr lang="nl-NL" sz="1400"/>
              <a:t>begint met de </a:t>
            </a:r>
            <a:r>
              <a:rPr lang="nl-NL" sz="1400">
                <a:solidFill>
                  <a:srgbClr val="66FF33"/>
                </a:solidFill>
              </a:rPr>
              <a:t>annunciatie </a:t>
            </a:r>
            <a:r>
              <a:rPr lang="nl-NL" sz="1400"/>
              <a:t>(aankondiging). Het roosvenster is een opvallend element in de gotische bouwkunst. In Chartres is Maria (Notre Dame) het middelpunt.   </a:t>
            </a:r>
          </a:p>
        </p:txBody>
      </p:sp>
      <p:pic>
        <p:nvPicPr>
          <p:cNvPr id="27654" name="Picture 9" descr="C:\Users\John\Pictures\Bespiegeling\H3 StedenKathedr\IncarnationA-Sept07-D7239sA.jpg"/>
          <p:cNvPicPr>
            <a:picLocks noChangeAspect="1" noChangeArrowheads="1"/>
          </p:cNvPicPr>
          <p:nvPr/>
        </p:nvPicPr>
        <p:blipFill>
          <a:blip r:embed="rId4" cstate="print"/>
          <a:srcRect/>
          <a:stretch>
            <a:fillRect/>
          </a:stretch>
        </p:blipFill>
        <p:spPr bwMode="auto">
          <a:xfrm>
            <a:off x="0" y="1905000"/>
            <a:ext cx="5715000" cy="4940300"/>
          </a:xfrm>
          <a:prstGeom prst="rect">
            <a:avLst/>
          </a:prstGeom>
          <a:noFill/>
          <a:ln w="9525">
            <a:noFill/>
            <a:miter lim="800000"/>
            <a:headEnd/>
            <a:tailEnd/>
          </a:ln>
        </p:spPr>
      </p:pic>
      <p:sp>
        <p:nvSpPr>
          <p:cNvPr id="27655" name="Tekstvak 6"/>
          <p:cNvSpPr txBox="1">
            <a:spLocks noChangeArrowheads="1"/>
          </p:cNvSpPr>
          <p:nvPr/>
        </p:nvSpPr>
        <p:spPr bwMode="auto">
          <a:xfrm>
            <a:off x="5867400" y="1916113"/>
            <a:ext cx="731838" cy="247650"/>
          </a:xfrm>
          <a:prstGeom prst="rect">
            <a:avLst/>
          </a:prstGeom>
          <a:solidFill>
            <a:srgbClr val="FFC000"/>
          </a:solidFill>
          <a:ln w="9525">
            <a:noFill/>
            <a:miter lim="800000"/>
            <a:headEnd/>
            <a:tailEnd/>
          </a:ln>
        </p:spPr>
        <p:txBody>
          <a:bodyPr wrap="none">
            <a:spAutoFit/>
          </a:bodyPr>
          <a:lstStyle/>
          <a:p>
            <a:r>
              <a:rPr lang="nl-NL" sz="1000">
                <a:solidFill>
                  <a:schemeClr val="tx1"/>
                </a:solidFill>
              </a:rPr>
              <a:t>Fragment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609600"/>
          </a:xfrm>
          <a:solidFill>
            <a:schemeClr val="tx2"/>
          </a:solidFill>
        </p:spPr>
        <p:txBody>
          <a:bodyPr/>
          <a:lstStyle/>
          <a:p>
            <a:pPr eaLnBrk="1" hangingPunct="1"/>
            <a:r>
              <a:rPr lang="nl-NL" sz="5400" smtClean="0">
                <a:solidFill>
                  <a:srgbClr val="FF3300"/>
                </a:solidFill>
                <a:latin typeface="EngrvrsOldEng BT" pitchFamily="66" charset="0"/>
              </a:rPr>
              <a:t>Het koor</a:t>
            </a:r>
          </a:p>
        </p:txBody>
      </p:sp>
      <p:sp>
        <p:nvSpPr>
          <p:cNvPr id="28675" name="Text Box 3"/>
          <p:cNvSpPr txBox="1">
            <a:spLocks noChangeArrowheads="1"/>
          </p:cNvSpPr>
          <p:nvPr/>
        </p:nvSpPr>
        <p:spPr bwMode="auto">
          <a:xfrm>
            <a:off x="179388" y="609600"/>
            <a:ext cx="8785225" cy="2338388"/>
          </a:xfrm>
          <a:prstGeom prst="rect">
            <a:avLst/>
          </a:prstGeom>
          <a:noFill/>
          <a:ln w="9525">
            <a:noFill/>
            <a:miter lim="800000"/>
            <a:headEnd/>
            <a:tailEnd/>
          </a:ln>
        </p:spPr>
        <p:txBody>
          <a:bodyPr>
            <a:spAutoFit/>
          </a:bodyPr>
          <a:lstStyle/>
          <a:p>
            <a:r>
              <a:rPr lang="nl-NL" sz="2000">
                <a:solidFill>
                  <a:srgbClr val="CC66FF"/>
                </a:solidFill>
              </a:rPr>
              <a:t>Liturgisch drama:</a:t>
            </a:r>
            <a:r>
              <a:rPr lang="nl-NL" sz="1400"/>
              <a:t>Het koor is het belangrijkste deel van de kerk.Hier speelt zich rond het altaar de liturgie af. Het Latijn blijft wel de voertaal,maar om het publiek er toch meer bij te betrekken maken vaste rituelen steeds meer plaats voor spektakel en ontwikkelen zich vormen van drama als onderdeel van de vieringen. Het </a:t>
            </a:r>
            <a:r>
              <a:rPr lang="nl-NL" sz="1400">
                <a:solidFill>
                  <a:srgbClr val="66FF33"/>
                </a:solidFill>
              </a:rPr>
              <a:t>liturgisch drama</a:t>
            </a:r>
            <a:r>
              <a:rPr lang="nl-NL" sz="1400"/>
              <a:t> ontstaat vanuit de gezongen missen, waarin zo nu en dan sprake is van een soort rolverdeling en van beperkte dialogen. Een voorbeeld van een dergelijke </a:t>
            </a:r>
            <a:r>
              <a:rPr lang="nl-NL" sz="1400">
                <a:solidFill>
                  <a:srgbClr val="66FF33"/>
                </a:solidFill>
              </a:rPr>
              <a:t>trope </a:t>
            </a:r>
            <a:r>
              <a:rPr lang="nl-NL" sz="1400"/>
              <a:t>is het met Pasen gezongen </a:t>
            </a:r>
            <a:r>
              <a:rPr lang="nl-NL" sz="1400">
                <a:latin typeface="Times New Roman" pitchFamily="18" charset="0"/>
              </a:rPr>
              <a:t>‘</a:t>
            </a:r>
            <a:r>
              <a:rPr lang="nl-NL" sz="1400"/>
              <a:t>Quem Quaeritis</a:t>
            </a:r>
            <a:r>
              <a:rPr lang="nl-NL" sz="1400">
                <a:latin typeface="Times New Roman" pitchFamily="18" charset="0"/>
              </a:rPr>
              <a:t>’</a:t>
            </a:r>
            <a:r>
              <a:rPr lang="nl-NL" sz="1400"/>
              <a:t>: Wie zoekt gij? Priester, koor en gelovigen zingen afwisselend deze scène. Deze ontwikkeling loopt uit op complete theatrale opvoeringen van het paasdrama. De hele kerk wordt hiervoor speciaal ingericht in locaties, ook wel </a:t>
            </a:r>
            <a:r>
              <a:rPr lang="nl-NL" sz="1400">
                <a:latin typeface="Times New Roman" pitchFamily="18" charset="0"/>
              </a:rPr>
              <a:t>‘</a:t>
            </a:r>
            <a:r>
              <a:rPr lang="nl-NL" sz="1400"/>
              <a:t>huizen</a:t>
            </a:r>
            <a:r>
              <a:rPr lang="nl-NL" sz="1400">
                <a:latin typeface="Times New Roman" pitchFamily="18" charset="0"/>
              </a:rPr>
              <a:t>’</a:t>
            </a:r>
            <a:r>
              <a:rPr lang="nl-NL" sz="1400"/>
              <a:t> genoemd. Niet iedereen is het met die toenemende weelderigheid eens. Het liturgisch drama loopt vooruit op het passiespel dat buiten de kerk in de volkstaal wordt gespeeld. </a:t>
            </a:r>
            <a:endParaRPr lang="nl-NL" sz="2400">
              <a:solidFill>
                <a:srgbClr val="CC66FF"/>
              </a:solidFill>
            </a:endParaRPr>
          </a:p>
        </p:txBody>
      </p:sp>
      <p:pic>
        <p:nvPicPr>
          <p:cNvPr id="28676" name="Picture 4" descr="C:\Users\John\Pictures\Bespiegeling\H3 StedenKathedr\amiensKoor.jpg"/>
          <p:cNvPicPr>
            <a:picLocks noChangeAspect="1" noChangeArrowheads="1"/>
          </p:cNvPicPr>
          <p:nvPr/>
        </p:nvPicPr>
        <p:blipFill>
          <a:blip r:embed="rId2" cstate="print"/>
          <a:srcRect/>
          <a:stretch>
            <a:fillRect/>
          </a:stretch>
        </p:blipFill>
        <p:spPr bwMode="auto">
          <a:xfrm>
            <a:off x="6056313" y="2781300"/>
            <a:ext cx="3033712" cy="4076700"/>
          </a:xfrm>
          <a:prstGeom prst="rect">
            <a:avLst/>
          </a:prstGeom>
          <a:noFill/>
          <a:ln w="9525">
            <a:noFill/>
            <a:miter lim="800000"/>
            <a:headEnd/>
            <a:tailEnd/>
          </a:ln>
        </p:spPr>
      </p:pic>
      <p:pic>
        <p:nvPicPr>
          <p:cNvPr id="28677" name="Picture 12" descr="C:\Users\John\Pictures\Bespiegeling\H3 StedenKathedr\QuemQuaeritis.jpg"/>
          <p:cNvPicPr>
            <a:picLocks noChangeAspect="1" noChangeArrowheads="1"/>
          </p:cNvPicPr>
          <p:nvPr/>
        </p:nvPicPr>
        <p:blipFill>
          <a:blip r:embed="rId3" cstate="print"/>
          <a:srcRect/>
          <a:stretch>
            <a:fillRect/>
          </a:stretch>
        </p:blipFill>
        <p:spPr bwMode="auto">
          <a:xfrm>
            <a:off x="223838" y="3068638"/>
            <a:ext cx="2600325" cy="3789362"/>
          </a:xfrm>
          <a:prstGeom prst="rect">
            <a:avLst/>
          </a:prstGeom>
          <a:noFill/>
          <a:ln w="9525">
            <a:noFill/>
            <a:miter lim="800000"/>
            <a:headEnd/>
            <a:tailEnd/>
          </a:ln>
        </p:spPr>
      </p:pic>
      <p:pic>
        <p:nvPicPr>
          <p:cNvPr id="28678" name="Picture 13" descr="C:\Users\John\Pictures\Bespiegeling\H3 StedenKathedr\quem.jpg"/>
          <p:cNvPicPr>
            <a:picLocks noChangeAspect="1" noChangeArrowheads="1"/>
          </p:cNvPicPr>
          <p:nvPr/>
        </p:nvPicPr>
        <p:blipFill>
          <a:blip r:embed="rId4" cstate="print"/>
          <a:srcRect/>
          <a:stretch>
            <a:fillRect/>
          </a:stretch>
        </p:blipFill>
        <p:spPr bwMode="auto">
          <a:xfrm>
            <a:off x="2971800" y="2895600"/>
            <a:ext cx="2895600" cy="2878138"/>
          </a:xfrm>
          <a:prstGeom prst="rect">
            <a:avLst/>
          </a:prstGeom>
          <a:noFill/>
          <a:ln w="9525">
            <a:noFill/>
            <a:miter lim="800000"/>
            <a:headEnd/>
            <a:tailEnd/>
          </a:ln>
        </p:spPr>
      </p:pic>
      <p:sp>
        <p:nvSpPr>
          <p:cNvPr id="28679" name="Text Box 14"/>
          <p:cNvSpPr txBox="1">
            <a:spLocks noChangeArrowheads="1"/>
          </p:cNvSpPr>
          <p:nvPr/>
        </p:nvSpPr>
        <p:spPr bwMode="auto">
          <a:xfrm>
            <a:off x="2843213" y="6021388"/>
            <a:ext cx="2335212" cy="396875"/>
          </a:xfrm>
          <a:prstGeom prst="rect">
            <a:avLst/>
          </a:prstGeom>
          <a:noFill/>
          <a:ln w="9525">
            <a:noFill/>
            <a:miter lim="800000"/>
            <a:headEnd/>
            <a:tailEnd/>
          </a:ln>
        </p:spPr>
        <p:txBody>
          <a:bodyPr wrap="none">
            <a:spAutoFit/>
          </a:bodyPr>
          <a:lstStyle/>
          <a:p>
            <a:r>
              <a:rPr lang="nl-NL" sz="1000"/>
              <a:t>&lt; Paastrope Quem Quaeritis?,</a:t>
            </a:r>
            <a:br>
              <a:rPr lang="nl-NL" sz="1000"/>
            </a:br>
            <a:r>
              <a:rPr lang="nl-NL" sz="1000"/>
              <a:t>   Tekst, noten en toneelaanwijzingen.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609600"/>
          </a:xfrm>
          <a:solidFill>
            <a:schemeClr val="tx2"/>
          </a:solidFill>
        </p:spPr>
        <p:txBody>
          <a:bodyPr/>
          <a:lstStyle/>
          <a:p>
            <a:pPr eaLnBrk="1" hangingPunct="1"/>
            <a:r>
              <a:rPr lang="nl-NL" sz="5400" smtClean="0">
                <a:solidFill>
                  <a:srgbClr val="FF3300"/>
                </a:solidFill>
                <a:latin typeface="EngrvrsOldEng BT" pitchFamily="66" charset="0"/>
              </a:rPr>
              <a:t>Het koor</a:t>
            </a:r>
          </a:p>
        </p:txBody>
      </p:sp>
      <p:sp>
        <p:nvSpPr>
          <p:cNvPr id="29699" name="Text Box 3"/>
          <p:cNvSpPr txBox="1">
            <a:spLocks noChangeArrowheads="1"/>
          </p:cNvSpPr>
          <p:nvPr/>
        </p:nvSpPr>
        <p:spPr bwMode="auto">
          <a:xfrm>
            <a:off x="179388" y="609600"/>
            <a:ext cx="5459412" cy="3200400"/>
          </a:xfrm>
          <a:prstGeom prst="rect">
            <a:avLst/>
          </a:prstGeom>
          <a:noFill/>
          <a:ln w="9525">
            <a:noFill/>
            <a:miter lim="800000"/>
            <a:headEnd/>
            <a:tailEnd/>
          </a:ln>
        </p:spPr>
        <p:txBody>
          <a:bodyPr>
            <a:spAutoFit/>
          </a:bodyPr>
          <a:lstStyle/>
          <a:p>
            <a:r>
              <a:rPr lang="nl-NL" sz="2000">
                <a:solidFill>
                  <a:srgbClr val="CC66FF"/>
                </a:solidFill>
              </a:rPr>
              <a:t>Musica mundana:</a:t>
            </a:r>
            <a:r>
              <a:rPr lang="nl-NL" sz="1400"/>
              <a:t> Muziek blijft bij de vieringen een belangrijke rol spelen,: het scheppen van de juiste </a:t>
            </a:r>
            <a:br>
              <a:rPr lang="nl-NL" sz="1400"/>
            </a:br>
            <a:r>
              <a:rPr lang="nl-NL" sz="1400"/>
              <a:t>atmosfeer in de kerk. Op het raakvlak van theologie en muziektheorie ontstaat het idee van de hemelse muziek: de </a:t>
            </a:r>
            <a:r>
              <a:rPr lang="nl-NL" sz="1400">
                <a:solidFill>
                  <a:srgbClr val="66FF33"/>
                </a:solidFill>
              </a:rPr>
              <a:t>musica mundana</a:t>
            </a:r>
            <a:r>
              <a:rPr lang="nl-NL" sz="1400"/>
              <a:t>. Muziektheorie als een manier om Gods werk te doorgronden. De musica mundana wordt naar middeleeuwse inzichten het dichtst benaderd door de menselijke stem: de </a:t>
            </a:r>
            <a:r>
              <a:rPr lang="nl-NL" sz="1400">
                <a:solidFill>
                  <a:srgbClr val="66FF33"/>
                </a:solidFill>
              </a:rPr>
              <a:t>musica humana</a:t>
            </a:r>
            <a:r>
              <a:rPr lang="nl-NL" sz="1400"/>
              <a:t>. Muziekinstrumenten werden voor dit doel minder geschikt geacht. Een instrumentalist is te vergelijken met een ambachtsman. Voor minder verheven muziek zoals de liederen van de troubadours of dansmuziek op straat werden wel instrumenten gebruikt. Het nagenoeg ontbreken van instrumenten in de kerk is een stimulans geweest voor de ontwikkeling van de polyfone, meerstemmig meegezongen kerkmuziek. </a:t>
            </a:r>
            <a:endParaRPr lang="nl-NL" sz="2400">
              <a:solidFill>
                <a:srgbClr val="CC66FF"/>
              </a:solidFill>
            </a:endParaRPr>
          </a:p>
        </p:txBody>
      </p:sp>
      <p:pic>
        <p:nvPicPr>
          <p:cNvPr id="29700" name="Picture 11" descr="C:\Users\John\Pictures\Bespiegeling\H3 StedenKathedr\musica-mundana,humana,instrumentalis.gif"/>
          <p:cNvPicPr>
            <a:picLocks noChangeAspect="1" noChangeArrowheads="1"/>
          </p:cNvPicPr>
          <p:nvPr/>
        </p:nvPicPr>
        <p:blipFill>
          <a:blip r:embed="rId2" cstate="print"/>
          <a:srcRect/>
          <a:stretch>
            <a:fillRect/>
          </a:stretch>
        </p:blipFill>
        <p:spPr bwMode="auto">
          <a:xfrm>
            <a:off x="5605463" y="620713"/>
            <a:ext cx="3538537" cy="5791200"/>
          </a:xfrm>
          <a:prstGeom prst="rect">
            <a:avLst/>
          </a:prstGeom>
          <a:noFill/>
          <a:ln w="9525">
            <a:noFill/>
            <a:miter lim="800000"/>
            <a:headEnd/>
            <a:tailEnd/>
          </a:ln>
        </p:spPr>
      </p:pic>
      <p:pic>
        <p:nvPicPr>
          <p:cNvPr id="29701" name="Picture 12" descr="C:\Users\John\Pictures\Bespiegeling\H3 StedenKathedr\anges.jpg"/>
          <p:cNvPicPr>
            <a:picLocks noChangeAspect="1" noChangeArrowheads="1"/>
          </p:cNvPicPr>
          <p:nvPr/>
        </p:nvPicPr>
        <p:blipFill>
          <a:blip r:embed="rId3" cstate="print"/>
          <a:srcRect/>
          <a:stretch>
            <a:fillRect/>
          </a:stretch>
        </p:blipFill>
        <p:spPr bwMode="auto">
          <a:xfrm>
            <a:off x="457200" y="3824288"/>
            <a:ext cx="4267200" cy="3033712"/>
          </a:xfrm>
          <a:prstGeom prst="rect">
            <a:avLst/>
          </a:prstGeom>
          <a:noFill/>
          <a:ln w="9525">
            <a:noFill/>
            <a:miter lim="800000"/>
            <a:headEnd/>
            <a:tailEnd/>
          </a:ln>
        </p:spPr>
      </p:pic>
      <p:sp>
        <p:nvSpPr>
          <p:cNvPr id="29702" name="Text Box 13"/>
          <p:cNvSpPr txBox="1">
            <a:spLocks noChangeArrowheads="1"/>
          </p:cNvSpPr>
          <p:nvPr/>
        </p:nvSpPr>
        <p:spPr bwMode="auto">
          <a:xfrm>
            <a:off x="5940425" y="6381750"/>
            <a:ext cx="2686050" cy="246063"/>
          </a:xfrm>
          <a:prstGeom prst="rect">
            <a:avLst/>
          </a:prstGeom>
          <a:noFill/>
          <a:ln w="9525">
            <a:noFill/>
            <a:miter lim="800000"/>
            <a:headEnd/>
            <a:tailEnd/>
          </a:ln>
        </p:spPr>
        <p:txBody>
          <a:bodyPr wrap="none">
            <a:spAutoFit/>
          </a:bodyPr>
          <a:lstStyle/>
          <a:p>
            <a:r>
              <a:rPr lang="nl-NL" sz="1000"/>
              <a:t>Musica mundana, humana et instrumentalis.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 descr="C:\Users\John\Pictures\Bespiegeling\H3 StedenKathedr\paris-notre-dame-inside.jpg"/>
          <p:cNvPicPr>
            <a:picLocks noChangeAspect="1" noChangeArrowheads="1"/>
          </p:cNvPicPr>
          <p:nvPr/>
        </p:nvPicPr>
        <p:blipFill>
          <a:blip r:embed="rId4" cstate="print"/>
          <a:srcRect/>
          <a:stretch>
            <a:fillRect/>
          </a:stretch>
        </p:blipFill>
        <p:spPr bwMode="auto">
          <a:xfrm>
            <a:off x="0" y="1023938"/>
            <a:ext cx="6705600" cy="5834062"/>
          </a:xfrm>
          <a:prstGeom prst="rect">
            <a:avLst/>
          </a:prstGeom>
          <a:noFill/>
          <a:ln w="9525">
            <a:noFill/>
            <a:miter lim="800000"/>
            <a:headEnd/>
            <a:tailEnd/>
          </a:ln>
        </p:spPr>
      </p:pic>
      <p:sp>
        <p:nvSpPr>
          <p:cNvPr id="30723" name="Rectangle 2"/>
          <p:cNvSpPr>
            <a:spLocks noGrp="1" noChangeArrowheads="1"/>
          </p:cNvSpPr>
          <p:nvPr>
            <p:ph type="title"/>
          </p:nvPr>
        </p:nvSpPr>
        <p:spPr>
          <a:xfrm>
            <a:off x="0" y="0"/>
            <a:ext cx="9144000" cy="609600"/>
          </a:xfrm>
          <a:solidFill>
            <a:schemeClr val="tx2"/>
          </a:solidFill>
        </p:spPr>
        <p:txBody>
          <a:bodyPr/>
          <a:lstStyle/>
          <a:p>
            <a:pPr eaLnBrk="1" hangingPunct="1"/>
            <a:r>
              <a:rPr lang="nl-NL" sz="5400" smtClean="0">
                <a:solidFill>
                  <a:srgbClr val="FF3300"/>
                </a:solidFill>
                <a:latin typeface="EngrvrsOldEng BT" pitchFamily="66" charset="0"/>
              </a:rPr>
              <a:t>Het koor</a:t>
            </a:r>
          </a:p>
        </p:txBody>
      </p:sp>
      <p:pic>
        <p:nvPicPr>
          <p:cNvPr id="30724" name="Picture 11" descr="C:\Users\John\Pictures\Bespiegeling\H3 StedenKathedr\perotin.jpg"/>
          <p:cNvPicPr>
            <a:picLocks noChangeAspect="1" noChangeArrowheads="1"/>
          </p:cNvPicPr>
          <p:nvPr/>
        </p:nvPicPr>
        <p:blipFill>
          <a:blip r:embed="rId5" cstate="print"/>
          <a:srcRect/>
          <a:stretch>
            <a:fillRect/>
          </a:stretch>
        </p:blipFill>
        <p:spPr bwMode="auto">
          <a:xfrm>
            <a:off x="6858000" y="1447800"/>
            <a:ext cx="2133600" cy="1873250"/>
          </a:xfrm>
          <a:prstGeom prst="rect">
            <a:avLst/>
          </a:prstGeom>
          <a:noFill/>
          <a:ln w="9525">
            <a:noFill/>
            <a:miter lim="800000"/>
            <a:headEnd/>
            <a:tailEnd/>
          </a:ln>
        </p:spPr>
      </p:pic>
      <p:pic>
        <p:nvPicPr>
          <p:cNvPr id="30725" name="Picture 12" descr="C:\Users\John\Pictures\Bespiegeling\H3 StedenKathedr\Perotin_-_Alleluia_nativitas.jpg"/>
          <p:cNvPicPr>
            <a:picLocks noChangeAspect="1" noChangeArrowheads="1"/>
          </p:cNvPicPr>
          <p:nvPr/>
        </p:nvPicPr>
        <p:blipFill>
          <a:blip r:embed="rId6" cstate="print"/>
          <a:srcRect/>
          <a:stretch>
            <a:fillRect/>
          </a:stretch>
        </p:blipFill>
        <p:spPr bwMode="auto">
          <a:xfrm>
            <a:off x="6858000" y="3429000"/>
            <a:ext cx="2132013" cy="3429000"/>
          </a:xfrm>
          <a:prstGeom prst="rect">
            <a:avLst/>
          </a:prstGeom>
          <a:noFill/>
          <a:ln w="9525">
            <a:noFill/>
            <a:miter lim="800000"/>
            <a:headEnd/>
            <a:tailEnd/>
          </a:ln>
        </p:spPr>
      </p:pic>
      <p:sp>
        <p:nvSpPr>
          <p:cNvPr id="30726" name="Text Box 13"/>
          <p:cNvSpPr txBox="1">
            <a:spLocks noChangeArrowheads="1"/>
          </p:cNvSpPr>
          <p:nvPr/>
        </p:nvSpPr>
        <p:spPr bwMode="auto">
          <a:xfrm>
            <a:off x="7164388" y="6453188"/>
            <a:ext cx="1057275" cy="246062"/>
          </a:xfrm>
          <a:prstGeom prst="rect">
            <a:avLst/>
          </a:prstGeom>
          <a:noFill/>
          <a:ln w="9525">
            <a:noFill/>
            <a:miter lim="800000"/>
            <a:headEnd/>
            <a:tailEnd/>
          </a:ln>
        </p:spPr>
        <p:txBody>
          <a:bodyPr wrap="none">
            <a:spAutoFit/>
          </a:bodyPr>
          <a:lstStyle/>
          <a:p>
            <a:r>
              <a:rPr lang="nl-NL" sz="1000">
                <a:solidFill>
                  <a:schemeClr val="tx1"/>
                </a:solidFill>
              </a:rPr>
              <a:t>Perotin: alleluja</a:t>
            </a:r>
          </a:p>
        </p:txBody>
      </p:sp>
      <p:sp>
        <p:nvSpPr>
          <p:cNvPr id="30727" name="Text Box 3"/>
          <p:cNvSpPr txBox="1">
            <a:spLocks noChangeArrowheads="1"/>
          </p:cNvSpPr>
          <p:nvPr/>
        </p:nvSpPr>
        <p:spPr bwMode="auto">
          <a:xfrm>
            <a:off x="179388" y="549275"/>
            <a:ext cx="8785225" cy="2770188"/>
          </a:xfrm>
          <a:prstGeom prst="rect">
            <a:avLst/>
          </a:prstGeom>
          <a:noFill/>
          <a:ln w="9525">
            <a:noFill/>
            <a:miter lim="800000"/>
            <a:headEnd/>
            <a:tailEnd/>
          </a:ln>
        </p:spPr>
        <p:txBody>
          <a:bodyPr>
            <a:spAutoFit/>
          </a:bodyPr>
          <a:lstStyle/>
          <a:p>
            <a:r>
              <a:rPr lang="nl-NL" sz="2000">
                <a:solidFill>
                  <a:srgbClr val="CC66FF"/>
                </a:solidFill>
              </a:rPr>
              <a:t>Polyfonie: </a:t>
            </a:r>
            <a:r>
              <a:rPr lang="nl-NL" sz="1400"/>
              <a:t>Meerstemmige muziek maakt het mogelijk meer emotie toe te voegen aam de gezongen teksten en sluit zo aan bij de behoefte intenser mee te leven met de diensten. De </a:t>
            </a:r>
            <a:r>
              <a:rPr lang="nl-NL" sz="1400">
                <a:solidFill>
                  <a:srgbClr val="66FF33"/>
                </a:solidFill>
              </a:rPr>
              <a:t>kapelmeesters</a:t>
            </a:r>
            <a:r>
              <a:rPr lang="nl-NL" sz="1400"/>
              <a:t> van de Notre-Dame in Parijs introduceren de hoge en de lage </a:t>
            </a:r>
            <a:r>
              <a:rPr lang="nl-NL" sz="1400">
                <a:solidFill>
                  <a:srgbClr val="66FF33"/>
                </a:solidFill>
              </a:rPr>
              <a:t>contratenor</a:t>
            </a:r>
            <a:r>
              <a:rPr lang="nl-NL" sz="1400" b="1">
                <a:solidFill>
                  <a:srgbClr val="66FF33"/>
                </a:solidFill>
              </a:rPr>
              <a:t> </a:t>
            </a:r>
            <a:r>
              <a:rPr lang="nl-NL" sz="1400"/>
              <a:t>( tweede en derde stem) naast de gregoriaanse tenor: de </a:t>
            </a:r>
            <a:r>
              <a:rPr lang="nl-NL" sz="1400">
                <a:solidFill>
                  <a:srgbClr val="66FF33"/>
                </a:solidFill>
              </a:rPr>
              <a:t>cantus firmus</a:t>
            </a:r>
            <a:r>
              <a:rPr lang="nl-NL" sz="1400"/>
              <a:t>. Ook troubadours maken van deze vorm gebruik: </a:t>
            </a:r>
            <a:r>
              <a:rPr lang="nl-NL" sz="1400" b="1"/>
              <a:t>D</a:t>
            </a:r>
            <a:r>
              <a:rPr lang="nl-NL" sz="1400" b="1">
                <a:latin typeface="Times New Roman" pitchFamily="18" charset="0"/>
              </a:rPr>
              <a:t>’</a:t>
            </a:r>
            <a:r>
              <a:rPr lang="nl-NL" sz="1400" b="1"/>
              <a:t>ardant desir</a:t>
            </a:r>
            <a:r>
              <a:rPr lang="nl-NL" sz="1400"/>
              <a:t>.</a:t>
            </a:r>
            <a:br>
              <a:rPr lang="nl-NL" sz="1400"/>
            </a:br>
            <a:r>
              <a:rPr lang="nl-NL" sz="1400"/>
              <a:t>In </a:t>
            </a:r>
            <a:r>
              <a:rPr lang="nl-NL" sz="1400">
                <a:latin typeface="Times New Roman" pitchFamily="18" charset="0"/>
              </a:rPr>
              <a:t>‘</a:t>
            </a:r>
            <a:r>
              <a:rPr lang="nl-NL" sz="1400" b="1"/>
              <a:t>Vidurunt omnes</a:t>
            </a:r>
            <a:r>
              <a:rPr lang="nl-NL" sz="1400" b="1">
                <a:latin typeface="Times New Roman" pitchFamily="18" charset="0"/>
              </a:rPr>
              <a:t>’</a:t>
            </a:r>
            <a:r>
              <a:rPr lang="nl-NL" sz="1400"/>
              <a:t> van kapelmeester </a:t>
            </a:r>
            <a:r>
              <a:rPr lang="nl-NL" sz="1400" b="1">
                <a:solidFill>
                  <a:srgbClr val="FF3300"/>
                </a:solidFill>
              </a:rPr>
              <a:t>Perotin</a:t>
            </a:r>
            <a:r>
              <a:rPr lang="nl-NL" sz="1400"/>
              <a:t> klinkt de cantus firmus als in </a:t>
            </a:r>
            <a:br>
              <a:rPr lang="nl-NL" sz="1400"/>
            </a:br>
            <a:r>
              <a:rPr lang="nl-NL" sz="1400"/>
              <a:t>slow motion terwijl de contratenoren variëren in snelle, beweeglijk melodielijnen.</a:t>
            </a:r>
            <a:br>
              <a:rPr lang="nl-NL" sz="1400"/>
            </a:br>
            <a:r>
              <a:rPr lang="nl-NL" sz="1400"/>
              <a:t/>
            </a:r>
            <a:br>
              <a:rPr lang="nl-NL" sz="1400"/>
            </a:br>
            <a:r>
              <a:rPr lang="nl-NL" sz="1400"/>
              <a:t>De </a:t>
            </a:r>
            <a:r>
              <a:rPr lang="nl-NL" sz="1400">
                <a:solidFill>
                  <a:srgbClr val="66FF33"/>
                </a:solidFill>
              </a:rPr>
              <a:t>Notre-Dameschool</a:t>
            </a:r>
            <a:r>
              <a:rPr lang="nl-NL" sz="1400"/>
              <a:t> legt de basis voor de </a:t>
            </a:r>
            <a:r>
              <a:rPr lang="nl-NL" sz="1400">
                <a:solidFill>
                  <a:srgbClr val="66FF33"/>
                </a:solidFill>
              </a:rPr>
              <a:t>polyfonie</a:t>
            </a:r>
            <a:r>
              <a:rPr lang="nl-NL" sz="1400"/>
              <a:t>, de meerstemmige muziek. </a:t>
            </a:r>
            <a:br>
              <a:rPr lang="nl-NL" sz="1400"/>
            </a:br>
            <a:r>
              <a:rPr lang="nl-NL" sz="1400"/>
              <a:t>(Tot aan het eind van de 16e eeuw wordt deze steeds complexer.) Paus Johannes </a:t>
            </a:r>
            <a:br>
              <a:rPr lang="nl-NL" sz="1400"/>
            </a:br>
            <a:r>
              <a:rPr lang="nl-NL" sz="1400"/>
              <a:t>XXII verzet zich in 1323 hiertegen omdat zo </a:t>
            </a:r>
            <a:r>
              <a:rPr lang="nl-NL" sz="1400">
                <a:latin typeface="Times New Roman" pitchFamily="18" charset="0"/>
              </a:rPr>
              <a:t>‘</a:t>
            </a:r>
            <a:r>
              <a:rPr lang="nl-NL" sz="1400" i="1"/>
              <a:t>de godsvrucht, het ware doel van alle </a:t>
            </a:r>
            <a:br>
              <a:rPr lang="nl-NL" sz="1400" i="1"/>
            </a:br>
            <a:r>
              <a:rPr lang="nl-NL" sz="1400" i="1"/>
              <a:t>aanbidding,  opzij gezet en de wellust , die vermeden zou moeten worden, bevorderd </a:t>
            </a:r>
            <a:br>
              <a:rPr lang="nl-NL" sz="1400" i="1"/>
            </a:br>
            <a:r>
              <a:rPr lang="nl-NL" sz="1400" i="1"/>
              <a:t>wordt</a:t>
            </a:r>
            <a:r>
              <a:rPr lang="nl-NL" sz="1400" i="1">
                <a:latin typeface="Times New Roman" pitchFamily="18" charset="0"/>
              </a:rPr>
              <a:t>’</a:t>
            </a:r>
            <a:r>
              <a:rPr lang="nl-NL" sz="1400" i="1"/>
              <a:t>. </a:t>
            </a:r>
            <a:endParaRPr lang="nl-NL" sz="2400" i="1">
              <a:solidFill>
                <a:srgbClr val="66FF33"/>
              </a:solidFill>
            </a:endParaRPr>
          </a:p>
        </p:txBody>
      </p:sp>
      <p:pic>
        <p:nvPicPr>
          <p:cNvPr id="12" name="02-Track 2.mp3">
            <a:hlinkClick r:id="" action="ppaction://media"/>
          </p:cNvPr>
          <p:cNvPicPr>
            <a:picLocks noRot="1" noChangeAspect="1"/>
          </p:cNvPicPr>
          <p:nvPr>
            <a:audioFile r:link="rId1"/>
          </p:nvPr>
        </p:nvPicPr>
        <p:blipFill>
          <a:blip r:embed="rId7" cstate="print"/>
          <a:srcRect/>
          <a:stretch>
            <a:fillRect/>
          </a:stretch>
        </p:blipFill>
        <p:spPr bwMode="auto">
          <a:xfrm>
            <a:off x="8388350" y="1268413"/>
            <a:ext cx="304800" cy="304800"/>
          </a:xfrm>
          <a:prstGeom prst="rect">
            <a:avLst/>
          </a:prstGeom>
          <a:noFill/>
          <a:ln w="9525">
            <a:noFill/>
            <a:miter lim="800000"/>
            <a:headEnd/>
            <a:tailEnd/>
          </a:ln>
        </p:spPr>
      </p:pic>
      <p:pic>
        <p:nvPicPr>
          <p:cNvPr id="13" name="03-Track 3.mp3">
            <a:hlinkClick r:id="" action="ppaction://media"/>
          </p:cNvPr>
          <p:cNvPicPr>
            <a:picLocks noRot="1" noChangeAspect="1"/>
          </p:cNvPicPr>
          <p:nvPr>
            <a:audioFile r:link="rId2"/>
          </p:nvPr>
        </p:nvPicPr>
        <p:blipFill>
          <a:blip r:embed="rId8" cstate="print"/>
          <a:srcRect/>
          <a:stretch>
            <a:fillRect/>
          </a:stretch>
        </p:blipFill>
        <p:spPr bwMode="auto">
          <a:xfrm>
            <a:off x="6659563" y="1557338"/>
            <a:ext cx="304800" cy="304800"/>
          </a:xfrm>
          <a:prstGeom prst="rect">
            <a:avLst/>
          </a:prstGeom>
          <a:noFill/>
          <a:ln w="9525">
            <a:noFill/>
            <a:miter lim="800000"/>
            <a:headEnd/>
            <a:tailEnd/>
          </a:ln>
        </p:spPr>
      </p:pic>
      <p:sp>
        <p:nvSpPr>
          <p:cNvPr id="30730" name="Tekstvak 13"/>
          <p:cNvSpPr txBox="1">
            <a:spLocks noChangeArrowheads="1"/>
          </p:cNvSpPr>
          <p:nvPr/>
        </p:nvSpPr>
        <p:spPr bwMode="auto">
          <a:xfrm>
            <a:off x="6516688" y="1773238"/>
            <a:ext cx="657225" cy="230187"/>
          </a:xfrm>
          <a:prstGeom prst="rect">
            <a:avLst/>
          </a:prstGeom>
          <a:noFill/>
          <a:ln w="9525">
            <a:noFill/>
            <a:miter lim="800000"/>
            <a:headEnd/>
            <a:tailEnd/>
          </a:ln>
        </p:spPr>
        <p:txBody>
          <a:bodyPr wrap="none">
            <a:spAutoFit/>
          </a:bodyPr>
          <a:lstStyle/>
          <a:p>
            <a:r>
              <a:rPr lang="nl-NL" sz="900"/>
              <a:t>CD1</a:t>
            </a:r>
            <a:r>
              <a:rPr lang="nl-NL" sz="900">
                <a:sym typeface="Wingdings" pitchFamily="2" charset="2"/>
              </a:rPr>
              <a:t></a:t>
            </a:r>
            <a:r>
              <a:rPr lang="nl-NL" sz="900"/>
              <a:t>03</a:t>
            </a:r>
          </a:p>
        </p:txBody>
      </p:sp>
      <p:sp>
        <p:nvSpPr>
          <p:cNvPr id="30731" name="Tekstvak 14"/>
          <p:cNvSpPr txBox="1">
            <a:spLocks noChangeArrowheads="1"/>
          </p:cNvSpPr>
          <p:nvPr/>
        </p:nvSpPr>
        <p:spPr bwMode="auto">
          <a:xfrm>
            <a:off x="8316913" y="1484313"/>
            <a:ext cx="657225" cy="231775"/>
          </a:xfrm>
          <a:prstGeom prst="rect">
            <a:avLst/>
          </a:prstGeom>
          <a:noFill/>
          <a:ln w="9525">
            <a:noFill/>
            <a:miter lim="800000"/>
            <a:headEnd/>
            <a:tailEnd/>
          </a:ln>
        </p:spPr>
        <p:txBody>
          <a:bodyPr wrap="none">
            <a:spAutoFit/>
          </a:bodyPr>
          <a:lstStyle/>
          <a:p>
            <a:r>
              <a:rPr lang="nl-NL" sz="900"/>
              <a:t>CD1</a:t>
            </a:r>
            <a:r>
              <a:rPr lang="nl-NL" sz="900">
                <a:sym typeface="Wingdings" pitchFamily="2" charset="2"/>
              </a:rPr>
              <a:t></a:t>
            </a:r>
            <a:r>
              <a:rPr lang="nl-NL" sz="900"/>
              <a:t>02</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06"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211" fill="hold"/>
                                        <p:tgtEl>
                                          <p:spTgt spid="13"/>
                                        </p:tgtEl>
                                      </p:cBhvr>
                                    </p:cmd>
                                  </p:childTnLst>
                                </p:cTn>
                              </p:par>
                            </p:childTnLst>
                          </p:cTn>
                        </p:par>
                      </p:childTnLst>
                    </p:cTn>
                  </p:par>
                </p:childTnLst>
              </p:cTn>
              <p:nextCondLst>
                <p:cond evt="onClick" delay="0">
                  <p:tgtEl>
                    <p:spTgt spid="1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0" y="0"/>
            <a:ext cx="9144000" cy="685800"/>
          </a:xfrm>
          <a:solidFill>
            <a:schemeClr val="tx2"/>
          </a:solidFill>
        </p:spPr>
        <p:txBody>
          <a:bodyPr/>
          <a:lstStyle/>
          <a:p>
            <a:pPr eaLnBrk="1" hangingPunct="1"/>
            <a:r>
              <a:rPr lang="nl-NL" sz="5400" smtClean="0">
                <a:solidFill>
                  <a:srgbClr val="FFFF99"/>
                </a:solidFill>
                <a:latin typeface="EngrvrsOldEng BT" pitchFamily="66" charset="0"/>
              </a:rPr>
              <a:t> </a:t>
            </a:r>
            <a:r>
              <a:rPr lang="nl-NL" sz="5400" smtClean="0">
                <a:solidFill>
                  <a:srgbClr val="CC66FF"/>
                </a:solidFill>
                <a:latin typeface="EngrvrsOldEng BT" pitchFamily="66" charset="0"/>
              </a:rPr>
              <a:t>Steden en Kathedralen</a:t>
            </a:r>
          </a:p>
        </p:txBody>
      </p:sp>
      <p:sp>
        <p:nvSpPr>
          <p:cNvPr id="4099" name="Text Box 4"/>
          <p:cNvSpPr txBox="1">
            <a:spLocks noChangeArrowheads="1"/>
          </p:cNvSpPr>
          <p:nvPr/>
        </p:nvSpPr>
        <p:spPr bwMode="auto">
          <a:xfrm>
            <a:off x="323850" y="533400"/>
            <a:ext cx="8675688" cy="579438"/>
          </a:xfrm>
          <a:prstGeom prst="rect">
            <a:avLst/>
          </a:prstGeom>
          <a:solidFill>
            <a:schemeClr val="tx2"/>
          </a:solidFill>
          <a:ln w="9525">
            <a:noFill/>
            <a:miter lim="800000"/>
            <a:headEnd/>
            <a:tailEnd/>
          </a:ln>
        </p:spPr>
        <p:txBody>
          <a:bodyPr wrap="square">
            <a:spAutoFit/>
          </a:bodyPr>
          <a:lstStyle/>
          <a:p>
            <a:r>
              <a:rPr lang="nl-NL" sz="3200" dirty="0">
                <a:solidFill>
                  <a:srgbClr val="FF3300"/>
                </a:solidFill>
                <a:latin typeface="EngrvrsOldEng BT" pitchFamily="66" charset="0"/>
              </a:rPr>
              <a:t>Gotiek in de dertiende en veertiende eeuw</a:t>
            </a:r>
          </a:p>
        </p:txBody>
      </p:sp>
      <p:sp>
        <p:nvSpPr>
          <p:cNvPr id="4100" name="Text Box 6"/>
          <p:cNvSpPr txBox="1">
            <a:spLocks noChangeArrowheads="1"/>
          </p:cNvSpPr>
          <p:nvPr/>
        </p:nvSpPr>
        <p:spPr bwMode="auto">
          <a:xfrm>
            <a:off x="179388" y="990600"/>
            <a:ext cx="8964612" cy="1262063"/>
          </a:xfrm>
          <a:prstGeom prst="rect">
            <a:avLst/>
          </a:prstGeom>
          <a:noFill/>
          <a:ln w="9525">
            <a:noFill/>
            <a:miter lim="800000"/>
            <a:headEnd/>
            <a:tailEnd/>
          </a:ln>
        </p:spPr>
        <p:txBody>
          <a:bodyPr>
            <a:spAutoFit/>
          </a:bodyPr>
          <a:lstStyle/>
          <a:p>
            <a:r>
              <a:rPr lang="nl-NL" sz="2000" dirty="0">
                <a:solidFill>
                  <a:srgbClr val="CC66FF"/>
                </a:solidFill>
              </a:rPr>
              <a:t>Troubadours aan het hof:</a:t>
            </a:r>
            <a:r>
              <a:rPr lang="nl-NL" sz="1400" dirty="0">
                <a:solidFill>
                  <a:srgbClr val="FF99FF"/>
                </a:solidFill>
              </a:rPr>
              <a:t> </a:t>
            </a:r>
            <a:r>
              <a:rPr lang="nl-NL" sz="1400" dirty="0"/>
              <a:t>Langs de hoven reizen musici. De ze </a:t>
            </a:r>
            <a:r>
              <a:rPr lang="nl-NL" sz="1400" dirty="0" err="1"/>
              <a:t>hofmuzikanten</a:t>
            </a:r>
            <a:r>
              <a:rPr lang="nl-NL" sz="1400" dirty="0"/>
              <a:t> - in Fr. </a:t>
            </a:r>
            <a:r>
              <a:rPr lang="nl-NL" sz="1400" dirty="0">
                <a:solidFill>
                  <a:srgbClr val="66FF33"/>
                </a:solidFill>
              </a:rPr>
              <a:t>troubadours</a:t>
            </a:r>
            <a:r>
              <a:rPr lang="nl-NL" sz="1400" dirty="0"/>
              <a:t> of </a:t>
            </a:r>
            <a:r>
              <a:rPr lang="nl-NL" sz="1400" dirty="0">
                <a:solidFill>
                  <a:srgbClr val="66FF33"/>
                </a:solidFill>
              </a:rPr>
              <a:t>trouvères</a:t>
            </a:r>
            <a:r>
              <a:rPr lang="nl-NL" sz="1400" dirty="0"/>
              <a:t> genoemd, in Dui. </a:t>
            </a:r>
            <a:r>
              <a:rPr lang="nl-NL" sz="1400" dirty="0" err="1">
                <a:solidFill>
                  <a:srgbClr val="66FF33"/>
                </a:solidFill>
              </a:rPr>
              <a:t>Minnesänger</a:t>
            </a:r>
            <a:r>
              <a:rPr lang="nl-NL" sz="1400" dirty="0"/>
              <a:t> -, zijn vaak van adellijke afkomst en opgeleid in kloosters. In hun muziek klinkt het gregoriaans door, evenals oosterse ( via kruistochten) motieven. In hun minneliederen wordt de </a:t>
            </a:r>
            <a:r>
              <a:rPr lang="nl-NL" sz="1400" dirty="0">
                <a:solidFill>
                  <a:srgbClr val="66FF33"/>
                </a:solidFill>
              </a:rPr>
              <a:t>hoofse liefde </a:t>
            </a:r>
            <a:r>
              <a:rPr lang="nl-NL" sz="1400" dirty="0"/>
              <a:t>bezongen: de aanbidding van de vrouw als hoogste, maar onbereikbare ideaal. De muziek van de troubadours aan het hof beïnvloedt de verdere ontwikkeling van de straatmuziek en ook van de kerkmuziek.</a:t>
            </a:r>
          </a:p>
        </p:txBody>
      </p:sp>
      <p:sp>
        <p:nvSpPr>
          <p:cNvPr id="4101" name="Text Box 7"/>
          <p:cNvSpPr txBox="1">
            <a:spLocks noChangeArrowheads="1"/>
          </p:cNvSpPr>
          <p:nvPr/>
        </p:nvSpPr>
        <p:spPr bwMode="auto">
          <a:xfrm>
            <a:off x="755650" y="5949950"/>
            <a:ext cx="4191000" cy="731838"/>
          </a:xfrm>
          <a:prstGeom prst="rect">
            <a:avLst/>
          </a:prstGeom>
          <a:noFill/>
          <a:ln w="9525">
            <a:noFill/>
            <a:miter lim="800000"/>
            <a:headEnd/>
            <a:tailEnd/>
          </a:ln>
        </p:spPr>
        <p:txBody>
          <a:bodyPr>
            <a:spAutoFit/>
          </a:bodyPr>
          <a:lstStyle/>
          <a:p>
            <a:r>
              <a:rPr lang="nl-NL" sz="1800">
                <a:solidFill>
                  <a:srgbClr val="66FF33"/>
                </a:solidFill>
              </a:rPr>
              <a:t>Motet </a:t>
            </a:r>
            <a:r>
              <a:rPr lang="nl-NL" sz="1800"/>
              <a:t>:D’ardant désir </a:t>
            </a:r>
            <a:r>
              <a:rPr lang="nl-NL" sz="1200"/>
              <a:t>‘</a:t>
            </a:r>
            <a:br>
              <a:rPr lang="nl-NL" sz="1200"/>
            </a:br>
            <a:r>
              <a:rPr lang="nl-NL" sz="1200"/>
              <a:t>Door vurig verlangen omarmd ween ik, arm en eenzaam, </a:t>
            </a:r>
            <a:br>
              <a:rPr lang="nl-NL" sz="1200"/>
            </a:br>
            <a:r>
              <a:rPr lang="nl-NL" sz="1200"/>
              <a:t>alle medelijden ontberend.’</a:t>
            </a:r>
            <a:endParaRPr lang="nl-NL" sz="1800"/>
          </a:p>
        </p:txBody>
      </p:sp>
      <p:pic>
        <p:nvPicPr>
          <p:cNvPr id="4102" name="Picture 9" descr="C:\Users\John\Pictures\Bespiegeling\H3 StedenKathedr\troubadour2.jpg"/>
          <p:cNvPicPr>
            <a:picLocks noChangeAspect="1" noChangeArrowheads="1"/>
          </p:cNvPicPr>
          <p:nvPr/>
        </p:nvPicPr>
        <p:blipFill>
          <a:blip r:embed="rId3" cstate="print"/>
          <a:srcRect/>
          <a:stretch>
            <a:fillRect/>
          </a:stretch>
        </p:blipFill>
        <p:spPr bwMode="auto">
          <a:xfrm>
            <a:off x="250825" y="2276475"/>
            <a:ext cx="2554288" cy="3657600"/>
          </a:xfrm>
          <a:prstGeom prst="rect">
            <a:avLst/>
          </a:prstGeom>
          <a:noFill/>
          <a:ln w="9525">
            <a:noFill/>
            <a:miter lim="800000"/>
            <a:headEnd/>
            <a:tailEnd/>
          </a:ln>
        </p:spPr>
      </p:pic>
      <p:pic>
        <p:nvPicPr>
          <p:cNvPr id="4103" name="Picture 10" descr="C:\Users\John\Pictures\Bespiegeling\H3 StedenKathedr\troubadour.jpg"/>
          <p:cNvPicPr>
            <a:picLocks noChangeAspect="1" noChangeArrowheads="1"/>
          </p:cNvPicPr>
          <p:nvPr/>
        </p:nvPicPr>
        <p:blipFill>
          <a:blip r:embed="rId4" cstate="print"/>
          <a:srcRect/>
          <a:stretch>
            <a:fillRect/>
          </a:stretch>
        </p:blipFill>
        <p:spPr bwMode="auto">
          <a:xfrm>
            <a:off x="2987675" y="2276475"/>
            <a:ext cx="2436813" cy="3657600"/>
          </a:xfrm>
          <a:prstGeom prst="rect">
            <a:avLst/>
          </a:prstGeom>
          <a:noFill/>
          <a:ln w="9525">
            <a:noFill/>
            <a:miter lim="800000"/>
            <a:headEnd/>
            <a:tailEnd/>
          </a:ln>
        </p:spPr>
      </p:pic>
      <p:pic>
        <p:nvPicPr>
          <p:cNvPr id="4104" name="Picture 14" descr="C:\Users\John\Pictures\Bespiegeling\H3 StedenKathedr\HEINRI~1.PNG"/>
          <p:cNvPicPr>
            <a:picLocks noChangeAspect="1" noChangeArrowheads="1"/>
          </p:cNvPicPr>
          <p:nvPr/>
        </p:nvPicPr>
        <p:blipFill>
          <a:blip r:embed="rId5" cstate="print"/>
          <a:srcRect/>
          <a:stretch>
            <a:fillRect/>
          </a:stretch>
        </p:blipFill>
        <p:spPr bwMode="auto">
          <a:xfrm>
            <a:off x="5791200" y="2286000"/>
            <a:ext cx="3208338" cy="4572000"/>
          </a:xfrm>
          <a:prstGeom prst="rect">
            <a:avLst/>
          </a:prstGeom>
          <a:noFill/>
          <a:ln w="9525">
            <a:noFill/>
            <a:miter lim="800000"/>
            <a:headEnd/>
            <a:tailEnd/>
          </a:ln>
        </p:spPr>
      </p:pic>
      <p:pic>
        <p:nvPicPr>
          <p:cNvPr id="12" name="02-Track 2.mp3">
            <a:hlinkClick r:id="" action="ppaction://media"/>
          </p:cNvPr>
          <p:cNvPicPr>
            <a:picLocks noRot="1" noChangeAspect="1"/>
          </p:cNvPicPr>
          <p:nvPr>
            <a:audioFile r:link="rId1"/>
          </p:nvPr>
        </p:nvPicPr>
        <p:blipFill>
          <a:blip r:embed="rId6" cstate="print"/>
          <a:srcRect/>
          <a:stretch>
            <a:fillRect/>
          </a:stretch>
        </p:blipFill>
        <p:spPr bwMode="auto">
          <a:xfrm>
            <a:off x="323850" y="6092825"/>
            <a:ext cx="304800" cy="304800"/>
          </a:xfrm>
          <a:prstGeom prst="rect">
            <a:avLst/>
          </a:prstGeom>
          <a:noFill/>
          <a:ln w="9525">
            <a:noFill/>
            <a:miter lim="800000"/>
            <a:headEnd/>
            <a:tailEnd/>
          </a:ln>
        </p:spPr>
      </p:pic>
      <p:sp>
        <p:nvSpPr>
          <p:cNvPr id="4106" name="Tekstvak 12"/>
          <p:cNvSpPr txBox="1">
            <a:spLocks noChangeArrowheads="1"/>
          </p:cNvSpPr>
          <p:nvPr/>
        </p:nvSpPr>
        <p:spPr bwMode="auto">
          <a:xfrm>
            <a:off x="179388" y="6308725"/>
            <a:ext cx="657225" cy="231775"/>
          </a:xfrm>
          <a:prstGeom prst="rect">
            <a:avLst/>
          </a:prstGeom>
          <a:noFill/>
          <a:ln w="9525">
            <a:noFill/>
            <a:miter lim="800000"/>
            <a:headEnd/>
            <a:tailEnd/>
          </a:ln>
        </p:spPr>
        <p:txBody>
          <a:bodyPr wrap="none">
            <a:spAutoFit/>
          </a:bodyPr>
          <a:lstStyle/>
          <a:p>
            <a:r>
              <a:rPr lang="nl-NL" sz="900"/>
              <a:t>CD1</a:t>
            </a:r>
            <a:r>
              <a:rPr lang="nl-NL" sz="900">
                <a:sym typeface="Wingdings" pitchFamily="2" charset="2"/>
              </a:rPr>
              <a:t></a:t>
            </a:r>
            <a:r>
              <a:rPr lang="nl-NL" sz="900"/>
              <a:t>02</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06"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09600"/>
          </a:xfrm>
          <a:solidFill>
            <a:schemeClr val="tx2"/>
          </a:solidFill>
        </p:spPr>
        <p:txBody>
          <a:bodyPr/>
          <a:lstStyle/>
          <a:p>
            <a:pPr eaLnBrk="1" hangingPunct="1"/>
            <a:r>
              <a:rPr lang="nl-NL" sz="5400" smtClean="0">
                <a:solidFill>
                  <a:srgbClr val="FF3300"/>
                </a:solidFill>
                <a:latin typeface="EngrvrsOldEng BT" pitchFamily="66" charset="0"/>
              </a:rPr>
              <a:t>Twee componisten.</a:t>
            </a:r>
          </a:p>
        </p:txBody>
      </p:sp>
      <p:sp>
        <p:nvSpPr>
          <p:cNvPr id="31747" name="Text Box 3"/>
          <p:cNvSpPr txBox="1">
            <a:spLocks noChangeArrowheads="1"/>
          </p:cNvSpPr>
          <p:nvPr/>
        </p:nvSpPr>
        <p:spPr bwMode="auto">
          <a:xfrm>
            <a:off x="250825" y="765175"/>
            <a:ext cx="4545013" cy="3630613"/>
          </a:xfrm>
          <a:prstGeom prst="rect">
            <a:avLst/>
          </a:prstGeom>
          <a:noFill/>
          <a:ln w="9525">
            <a:noFill/>
            <a:miter lim="800000"/>
            <a:headEnd/>
            <a:tailEnd/>
          </a:ln>
        </p:spPr>
        <p:txBody>
          <a:bodyPr>
            <a:spAutoFit/>
          </a:bodyPr>
          <a:lstStyle/>
          <a:p>
            <a:r>
              <a:rPr lang="nl-NL" sz="2000">
                <a:solidFill>
                  <a:srgbClr val="CC66FF"/>
                </a:solidFill>
              </a:rPr>
              <a:t>La messa de Nostre Dame:</a:t>
            </a:r>
            <a:r>
              <a:rPr lang="nl-NL" sz="1400"/>
              <a:t> In de, aan Maria opgedragen mis, van </a:t>
            </a:r>
            <a:r>
              <a:rPr lang="nl-NL" sz="1400">
                <a:solidFill>
                  <a:srgbClr val="FF3300"/>
                </a:solidFill>
              </a:rPr>
              <a:t>Guillaume de Machaut</a:t>
            </a:r>
            <a:r>
              <a:rPr lang="nl-NL" sz="1400"/>
              <a:t> </a:t>
            </a:r>
            <a:endParaRPr lang="nl-NL" sz="2800">
              <a:solidFill>
                <a:srgbClr val="CC66FF"/>
              </a:solidFill>
            </a:endParaRPr>
          </a:p>
          <a:p>
            <a:r>
              <a:rPr lang="nl-NL" sz="1400" i="1"/>
              <a:t>La Messa de Nostre Dame</a:t>
            </a:r>
            <a:r>
              <a:rPr lang="nl-NL" sz="1400"/>
              <a:t> (1363) is de meerstemmigheid verder opgevoerd. Vierstemmigheid in een gelijkwaardige rol.</a:t>
            </a:r>
            <a:br>
              <a:rPr lang="nl-NL" sz="1400"/>
            </a:br>
            <a:r>
              <a:rPr lang="nl-NL" sz="1400"/>
              <a:t>Machaut  is lange tijd </a:t>
            </a:r>
            <a:r>
              <a:rPr lang="nl-NL" sz="1400">
                <a:solidFill>
                  <a:srgbClr val="66FF33"/>
                </a:solidFill>
              </a:rPr>
              <a:t>cantor</a:t>
            </a:r>
            <a:r>
              <a:rPr lang="nl-NL" sz="1400" b="1">
                <a:solidFill>
                  <a:srgbClr val="66FF33"/>
                </a:solidFill>
              </a:rPr>
              <a:t> </a:t>
            </a:r>
            <a:r>
              <a:rPr lang="nl-NL" sz="1400"/>
              <a:t>te Reims geweest. De mis kenmerkt zich - voor het eerst- door een hechte eenheid.  De katholieke eredienst bestaat uit vaste onderdelen die veranderen al naar gelang het moment in het kerkelijke jaar. Vaste onderdelen zijn: het Kyrie, Gloria, Credo, Sanctus en </a:t>
            </a:r>
            <a:r>
              <a:rPr lang="nl-NL" sz="1400" b="1"/>
              <a:t>Agnus Dei</a:t>
            </a:r>
            <a:r>
              <a:rPr lang="nl-NL" sz="1400"/>
              <a:t>, de afsluiting van de gezongen mis. </a:t>
            </a:r>
            <a:br>
              <a:rPr lang="nl-NL" sz="1400"/>
            </a:br>
            <a:r>
              <a:rPr lang="nl-NL" sz="1400"/>
              <a:t/>
            </a:r>
            <a:br>
              <a:rPr lang="nl-NL" sz="1400"/>
            </a:br>
            <a:r>
              <a:rPr lang="nl-NL" sz="1400"/>
              <a:t>Behalve de mis, schreef Machaut ook wereldlijke liederen die gaan over de hoofse liefde. Hij is de grondlegger van de meerstemmige Franse chanson. </a:t>
            </a:r>
          </a:p>
        </p:txBody>
      </p:sp>
      <p:pic>
        <p:nvPicPr>
          <p:cNvPr id="31748" name="Picture 7" descr="C:\Users\John\Pictures\Bespiegeling\H3 StedenKathedr\Guillaume de Machaut-partition.jpg"/>
          <p:cNvPicPr>
            <a:picLocks noChangeAspect="1" noChangeArrowheads="1"/>
          </p:cNvPicPr>
          <p:nvPr/>
        </p:nvPicPr>
        <p:blipFill>
          <a:blip r:embed="rId3" cstate="print"/>
          <a:srcRect/>
          <a:stretch>
            <a:fillRect/>
          </a:stretch>
        </p:blipFill>
        <p:spPr bwMode="auto">
          <a:xfrm>
            <a:off x="5076825" y="1474788"/>
            <a:ext cx="3760788" cy="5383212"/>
          </a:xfrm>
          <a:prstGeom prst="rect">
            <a:avLst/>
          </a:prstGeom>
          <a:noFill/>
          <a:ln w="9525">
            <a:noFill/>
            <a:miter lim="800000"/>
            <a:headEnd/>
            <a:tailEnd/>
          </a:ln>
        </p:spPr>
      </p:pic>
      <p:pic>
        <p:nvPicPr>
          <p:cNvPr id="31749" name="Picture 12" descr="C:\Users\John\Pictures\Bespiegeling\H3 StedenKathedr\Machaut.jpg"/>
          <p:cNvPicPr>
            <a:picLocks noChangeAspect="1" noChangeArrowheads="1"/>
          </p:cNvPicPr>
          <p:nvPr/>
        </p:nvPicPr>
        <p:blipFill>
          <a:blip r:embed="rId4" cstate="print"/>
          <a:srcRect/>
          <a:stretch>
            <a:fillRect/>
          </a:stretch>
        </p:blipFill>
        <p:spPr bwMode="auto">
          <a:xfrm>
            <a:off x="179388" y="4448175"/>
            <a:ext cx="2232025" cy="2232025"/>
          </a:xfrm>
          <a:prstGeom prst="rect">
            <a:avLst/>
          </a:prstGeom>
          <a:noFill/>
          <a:ln w="9525">
            <a:noFill/>
            <a:miter lim="800000"/>
            <a:headEnd/>
            <a:tailEnd/>
          </a:ln>
        </p:spPr>
      </p:pic>
      <p:pic>
        <p:nvPicPr>
          <p:cNvPr id="31750" name="Picture 13" descr="C:\Users\John\Pictures\Bespiegeling\H3 StedenKathedr\Machaut2.jpg"/>
          <p:cNvPicPr>
            <a:picLocks noChangeAspect="1" noChangeArrowheads="1"/>
          </p:cNvPicPr>
          <p:nvPr/>
        </p:nvPicPr>
        <p:blipFill>
          <a:blip r:embed="rId5" cstate="print"/>
          <a:srcRect/>
          <a:stretch>
            <a:fillRect/>
          </a:stretch>
        </p:blipFill>
        <p:spPr bwMode="auto">
          <a:xfrm>
            <a:off x="2489200" y="4445000"/>
            <a:ext cx="2443163" cy="2190750"/>
          </a:xfrm>
          <a:prstGeom prst="rect">
            <a:avLst/>
          </a:prstGeom>
          <a:noFill/>
          <a:ln w="9525">
            <a:noFill/>
            <a:miter lim="800000"/>
            <a:headEnd/>
            <a:tailEnd/>
          </a:ln>
        </p:spPr>
      </p:pic>
      <p:pic>
        <p:nvPicPr>
          <p:cNvPr id="10" name="04-Track 4.mp3">
            <a:hlinkClick r:id="" action="ppaction://media"/>
          </p:cNvPr>
          <p:cNvPicPr>
            <a:picLocks noRot="1" noChangeAspect="1"/>
          </p:cNvPicPr>
          <p:nvPr>
            <a:audioFile r:link="rId1"/>
          </p:nvPr>
        </p:nvPicPr>
        <p:blipFill>
          <a:blip r:embed="rId6" cstate="print"/>
          <a:srcRect/>
          <a:stretch>
            <a:fillRect/>
          </a:stretch>
        </p:blipFill>
        <p:spPr bwMode="auto">
          <a:xfrm>
            <a:off x="3851275" y="3284538"/>
            <a:ext cx="304800" cy="304800"/>
          </a:xfrm>
          <a:prstGeom prst="rect">
            <a:avLst/>
          </a:prstGeom>
          <a:noFill/>
          <a:ln w="9525">
            <a:noFill/>
            <a:miter lim="800000"/>
            <a:headEnd/>
            <a:tailEnd/>
          </a:ln>
        </p:spPr>
      </p:pic>
      <p:sp>
        <p:nvSpPr>
          <p:cNvPr id="31752" name="Tekstvak 10"/>
          <p:cNvSpPr txBox="1">
            <a:spLocks noChangeArrowheads="1"/>
          </p:cNvSpPr>
          <p:nvPr/>
        </p:nvSpPr>
        <p:spPr bwMode="auto">
          <a:xfrm>
            <a:off x="4067175" y="3284538"/>
            <a:ext cx="658813" cy="231775"/>
          </a:xfrm>
          <a:prstGeom prst="rect">
            <a:avLst/>
          </a:prstGeom>
          <a:noFill/>
          <a:ln w="9525">
            <a:noFill/>
            <a:miter lim="800000"/>
            <a:headEnd/>
            <a:tailEnd/>
          </a:ln>
        </p:spPr>
        <p:txBody>
          <a:bodyPr wrap="none">
            <a:spAutoFit/>
          </a:bodyPr>
          <a:lstStyle/>
          <a:p>
            <a:r>
              <a:rPr lang="nl-NL" sz="900"/>
              <a:t>CD1</a:t>
            </a:r>
            <a:r>
              <a:rPr lang="nl-NL" sz="900">
                <a:sym typeface="Wingdings" pitchFamily="2" charset="2"/>
              </a:rPr>
              <a:t></a:t>
            </a:r>
            <a:r>
              <a:rPr lang="nl-NL" sz="900"/>
              <a:t>04</a:t>
            </a:r>
          </a:p>
        </p:txBody>
      </p:sp>
      <p:sp>
        <p:nvSpPr>
          <p:cNvPr id="31753" name="Tekstvak 11"/>
          <p:cNvSpPr txBox="1">
            <a:spLocks noChangeArrowheads="1"/>
          </p:cNvSpPr>
          <p:nvPr/>
        </p:nvSpPr>
        <p:spPr bwMode="auto">
          <a:xfrm>
            <a:off x="4859338" y="692150"/>
            <a:ext cx="4105275" cy="646113"/>
          </a:xfrm>
          <a:prstGeom prst="rect">
            <a:avLst/>
          </a:prstGeom>
          <a:solidFill>
            <a:srgbClr val="92D050"/>
          </a:solidFill>
          <a:ln w="9525">
            <a:noFill/>
            <a:miter lim="800000"/>
            <a:headEnd/>
            <a:tailEnd/>
          </a:ln>
        </p:spPr>
        <p:txBody>
          <a:bodyPr>
            <a:spAutoFit/>
          </a:bodyPr>
          <a:lstStyle/>
          <a:p>
            <a:r>
              <a:rPr lang="nl-NL" sz="1200">
                <a:solidFill>
                  <a:srgbClr val="7030A0"/>
                </a:solidFill>
              </a:rPr>
              <a:t>Net als in de architectuur voegen zich in de composities </a:t>
            </a:r>
            <a:br>
              <a:rPr lang="nl-NL" sz="1200">
                <a:solidFill>
                  <a:srgbClr val="7030A0"/>
                </a:solidFill>
              </a:rPr>
            </a:br>
            <a:r>
              <a:rPr lang="nl-NL" sz="1200">
                <a:solidFill>
                  <a:srgbClr val="7030A0"/>
                </a:solidFill>
              </a:rPr>
              <a:t>van De Machaut herhaling, ritme, variatie en lijnenspel samen tot een structurele eenheid.</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75"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 descr="C:\Users\John\Pictures\Bespiegeling\H3 StedenKathedr\Dante-LaDivinaCommedia.jpg"/>
          <p:cNvPicPr>
            <a:picLocks noChangeAspect="1" noChangeArrowheads="1"/>
          </p:cNvPicPr>
          <p:nvPr/>
        </p:nvPicPr>
        <p:blipFill>
          <a:blip r:embed="rId3" cstate="print"/>
          <a:srcRect/>
          <a:stretch>
            <a:fillRect/>
          </a:stretch>
        </p:blipFill>
        <p:spPr bwMode="auto">
          <a:xfrm>
            <a:off x="304800" y="2933700"/>
            <a:ext cx="5105400" cy="3924300"/>
          </a:xfrm>
          <a:prstGeom prst="rect">
            <a:avLst/>
          </a:prstGeom>
          <a:noFill/>
          <a:ln w="9525">
            <a:noFill/>
            <a:miter lim="800000"/>
            <a:headEnd/>
            <a:tailEnd/>
          </a:ln>
        </p:spPr>
      </p:pic>
      <p:sp>
        <p:nvSpPr>
          <p:cNvPr id="32771" name="Rectangle 2"/>
          <p:cNvSpPr>
            <a:spLocks noGrp="1" noChangeArrowheads="1"/>
          </p:cNvSpPr>
          <p:nvPr>
            <p:ph type="title"/>
          </p:nvPr>
        </p:nvSpPr>
        <p:spPr>
          <a:xfrm>
            <a:off x="0" y="0"/>
            <a:ext cx="9144000" cy="620713"/>
          </a:xfrm>
          <a:solidFill>
            <a:schemeClr val="tx2"/>
          </a:solidFill>
        </p:spPr>
        <p:txBody>
          <a:bodyPr/>
          <a:lstStyle/>
          <a:p>
            <a:pPr eaLnBrk="1" hangingPunct="1"/>
            <a:r>
              <a:rPr lang="nl-NL" sz="5400" smtClean="0">
                <a:solidFill>
                  <a:srgbClr val="FF3300"/>
                </a:solidFill>
                <a:latin typeface="EngrvrsOldEng BT" pitchFamily="66" charset="0"/>
              </a:rPr>
              <a:t>Twee componisten.</a:t>
            </a:r>
          </a:p>
        </p:txBody>
      </p:sp>
      <p:sp>
        <p:nvSpPr>
          <p:cNvPr id="32772" name="Text Box 9"/>
          <p:cNvSpPr txBox="1">
            <a:spLocks noChangeArrowheads="1"/>
          </p:cNvSpPr>
          <p:nvPr/>
        </p:nvSpPr>
        <p:spPr bwMode="auto">
          <a:xfrm>
            <a:off x="179388" y="549275"/>
            <a:ext cx="8964612" cy="2338388"/>
          </a:xfrm>
          <a:prstGeom prst="rect">
            <a:avLst/>
          </a:prstGeom>
          <a:noFill/>
          <a:ln w="9525">
            <a:noFill/>
            <a:miter lim="800000"/>
            <a:headEnd/>
            <a:tailEnd/>
          </a:ln>
        </p:spPr>
        <p:txBody>
          <a:bodyPr>
            <a:spAutoFit/>
          </a:bodyPr>
          <a:lstStyle/>
          <a:p>
            <a:r>
              <a:rPr lang="nl-NL" sz="2000">
                <a:solidFill>
                  <a:srgbClr val="CC66FF"/>
                </a:solidFill>
              </a:rPr>
              <a:t>Trecento: (1300,viertiende eeuw) </a:t>
            </a:r>
            <a:r>
              <a:rPr lang="nl-NL" sz="1400"/>
              <a:t>In Itali</a:t>
            </a:r>
            <a:r>
              <a:rPr lang="nl-NL" sz="1400">
                <a:latin typeface="Times New Roman" pitchFamily="18" charset="0"/>
              </a:rPr>
              <a:t>ë</a:t>
            </a:r>
            <a:r>
              <a:rPr lang="nl-NL" sz="1400"/>
              <a:t> wordt de Franse polyfonie vooral ingezet voor niet kerkelijke muziek. </a:t>
            </a:r>
            <a:r>
              <a:rPr lang="nl-NL" sz="1400">
                <a:solidFill>
                  <a:srgbClr val="FF3300"/>
                </a:solidFill>
              </a:rPr>
              <a:t>Francesco Landini</a:t>
            </a:r>
            <a:r>
              <a:rPr lang="nl-NL" sz="1400"/>
              <a:t> is de belangrijkste musicus. Hoewel hij organist was in de </a:t>
            </a:r>
            <a:r>
              <a:rPr lang="nl-NL" sz="1400" i="1"/>
              <a:t>San Lorenzo</a:t>
            </a:r>
            <a:r>
              <a:rPr lang="nl-NL" sz="1400"/>
              <a:t> in Florence schreef hij wereldlijke muziek. Hij verbindt de traditie van de troubadours met de nieuwe ontwikkelingen van de Franse polyfonie. De blinde Landini is wel te vergelijken met hedendaagse popmuzikanten: schrijft zijn eigen muziek en teksten en voert ze zelf uit. Zijn repertoire is vastgelegd in de </a:t>
            </a:r>
            <a:r>
              <a:rPr lang="nl-NL" sz="1400" i="1"/>
              <a:t>Codex  Squarcialupi</a:t>
            </a:r>
            <a:r>
              <a:rPr lang="nl-NL" sz="1400"/>
              <a:t> en bestaat vooral uit </a:t>
            </a:r>
            <a:r>
              <a:rPr lang="nl-NL" sz="1400">
                <a:solidFill>
                  <a:srgbClr val="66FF33"/>
                </a:solidFill>
              </a:rPr>
              <a:t>madrigalen</a:t>
            </a:r>
            <a:r>
              <a:rPr lang="nl-NL" sz="1400"/>
              <a:t> en </a:t>
            </a:r>
            <a:r>
              <a:rPr lang="nl-NL" sz="1400">
                <a:solidFill>
                  <a:srgbClr val="66FF33"/>
                </a:solidFill>
              </a:rPr>
              <a:t>ballate</a:t>
            </a:r>
            <a:r>
              <a:rPr lang="nl-NL" sz="1400"/>
              <a:t>, zoals </a:t>
            </a:r>
            <a:r>
              <a:rPr lang="nl-NL" sz="1400" i="1"/>
              <a:t>Ecco la primavera</a:t>
            </a:r>
            <a:r>
              <a:rPr lang="nl-NL" sz="1400"/>
              <a:t>. Hij zet ook teksten van Dante op muziek. Deze zijn geschreven in de volkstaal, uitzonderlijk in die tijd. Ze lenen zich goed voor liedteksten. De teksten van Dante zijn uit zijn Vita Nuova ( over Beatrice, de onbereikbare liefde) en de Divina Commedia, een beschrijving van een reis door de hel, vagevuur en het paradijs. De kunstenaars van het</a:t>
            </a:r>
            <a:r>
              <a:rPr lang="nl-NL" sz="1400">
                <a:solidFill>
                  <a:srgbClr val="66FF33"/>
                </a:solidFill>
              </a:rPr>
              <a:t> trecento </a:t>
            </a:r>
            <a:r>
              <a:rPr lang="nl-NL" sz="1400"/>
              <a:t>zijn de wegbereiders van de Renaissance.</a:t>
            </a:r>
          </a:p>
        </p:txBody>
      </p:sp>
      <p:pic>
        <p:nvPicPr>
          <p:cNvPr id="32773" name="Picture 11" descr="C:\Users\John\Pictures\Bespiegeling\H3 StedenKathedr\Divina Com..jpg"/>
          <p:cNvPicPr>
            <a:picLocks noChangeAspect="1" noChangeArrowheads="1"/>
          </p:cNvPicPr>
          <p:nvPr/>
        </p:nvPicPr>
        <p:blipFill>
          <a:blip r:embed="rId4" cstate="print"/>
          <a:srcRect/>
          <a:stretch>
            <a:fillRect/>
          </a:stretch>
        </p:blipFill>
        <p:spPr bwMode="auto">
          <a:xfrm>
            <a:off x="5867400" y="2819400"/>
            <a:ext cx="2992438" cy="4038600"/>
          </a:xfrm>
          <a:prstGeom prst="rect">
            <a:avLst/>
          </a:prstGeom>
          <a:noFill/>
          <a:ln w="9525">
            <a:noFill/>
            <a:miter lim="800000"/>
            <a:headEnd/>
            <a:tailEnd/>
          </a:ln>
        </p:spPr>
      </p:pic>
      <p:sp>
        <p:nvSpPr>
          <p:cNvPr id="32774" name="Text Box 12"/>
          <p:cNvSpPr txBox="1">
            <a:spLocks noChangeArrowheads="1"/>
          </p:cNvSpPr>
          <p:nvPr/>
        </p:nvSpPr>
        <p:spPr bwMode="auto">
          <a:xfrm>
            <a:off x="838200" y="3124200"/>
            <a:ext cx="1243013" cy="246063"/>
          </a:xfrm>
          <a:prstGeom prst="rect">
            <a:avLst/>
          </a:prstGeom>
          <a:noFill/>
          <a:ln w="9525">
            <a:noFill/>
            <a:miter lim="800000"/>
            <a:headEnd/>
            <a:tailEnd/>
          </a:ln>
        </p:spPr>
        <p:txBody>
          <a:bodyPr wrap="none">
            <a:spAutoFit/>
          </a:bodyPr>
          <a:lstStyle/>
          <a:p>
            <a:r>
              <a:rPr lang="nl-NL" sz="1000"/>
              <a:t>Ecco la primavera </a:t>
            </a:r>
          </a:p>
        </p:txBody>
      </p:sp>
      <p:sp>
        <p:nvSpPr>
          <p:cNvPr id="32775" name="Text Box 13"/>
          <p:cNvSpPr txBox="1">
            <a:spLocks noChangeArrowheads="1"/>
          </p:cNvSpPr>
          <p:nvPr/>
        </p:nvSpPr>
        <p:spPr bwMode="auto">
          <a:xfrm>
            <a:off x="3563938" y="2924175"/>
            <a:ext cx="2160587" cy="274638"/>
          </a:xfrm>
          <a:prstGeom prst="rect">
            <a:avLst/>
          </a:prstGeom>
          <a:noFill/>
          <a:ln w="9525">
            <a:noFill/>
            <a:miter lim="800000"/>
            <a:headEnd/>
            <a:tailEnd/>
          </a:ln>
        </p:spPr>
        <p:txBody>
          <a:bodyPr>
            <a:spAutoFit/>
          </a:bodyPr>
          <a:lstStyle/>
          <a:p>
            <a:r>
              <a:rPr lang="nl-NL" sz="1200">
                <a:hlinkClick r:id="rId5"/>
              </a:rPr>
              <a:t>Fragment: Divina Commedia </a:t>
            </a:r>
            <a:endParaRPr lang="nl-NL" sz="1200"/>
          </a:p>
        </p:txBody>
      </p:sp>
      <p:sp>
        <p:nvSpPr>
          <p:cNvPr id="32776" name="Text Box 14"/>
          <p:cNvSpPr txBox="1">
            <a:spLocks noChangeArrowheads="1"/>
          </p:cNvSpPr>
          <p:nvPr/>
        </p:nvSpPr>
        <p:spPr bwMode="auto">
          <a:xfrm>
            <a:off x="1600200" y="6400800"/>
            <a:ext cx="1824038" cy="274638"/>
          </a:xfrm>
          <a:prstGeom prst="rect">
            <a:avLst/>
          </a:prstGeom>
          <a:noFill/>
          <a:ln w="9525">
            <a:noFill/>
            <a:miter lim="800000"/>
            <a:headEnd/>
            <a:tailEnd/>
          </a:ln>
        </p:spPr>
        <p:txBody>
          <a:bodyPr wrap="none">
            <a:spAutoFit/>
          </a:bodyPr>
          <a:lstStyle/>
          <a:p>
            <a:r>
              <a:rPr lang="nl-NL" sz="1200">
                <a:hlinkClick r:id="rId6"/>
              </a:rPr>
              <a:t>Fragment: Divina: Satan</a:t>
            </a:r>
            <a:endParaRPr lang="nl-NL" sz="1200"/>
          </a:p>
        </p:txBody>
      </p:sp>
      <p:sp>
        <p:nvSpPr>
          <p:cNvPr id="32777" name="Text Box 16"/>
          <p:cNvSpPr txBox="1">
            <a:spLocks noChangeArrowheads="1"/>
          </p:cNvSpPr>
          <p:nvPr/>
        </p:nvSpPr>
        <p:spPr bwMode="auto">
          <a:xfrm>
            <a:off x="4267200" y="6172200"/>
            <a:ext cx="1666875" cy="519113"/>
          </a:xfrm>
          <a:prstGeom prst="rect">
            <a:avLst/>
          </a:prstGeom>
          <a:noFill/>
          <a:ln w="9525">
            <a:noFill/>
            <a:miter lim="800000"/>
            <a:headEnd/>
            <a:tailEnd/>
          </a:ln>
        </p:spPr>
        <p:txBody>
          <a:bodyPr wrap="none">
            <a:spAutoFit/>
          </a:bodyPr>
          <a:lstStyle/>
          <a:p>
            <a:r>
              <a:rPr lang="nl-NL" sz="1200">
                <a:hlinkClick r:id="rId7"/>
              </a:rPr>
              <a:t>Fragment: Divina: </a:t>
            </a:r>
            <a:br>
              <a:rPr lang="nl-NL" sz="1200">
                <a:hlinkClick r:id="rId7"/>
              </a:rPr>
            </a:br>
            <a:r>
              <a:rPr lang="nl-NL" sz="1200">
                <a:hlinkClick r:id="rId7"/>
              </a:rPr>
              <a:t>moderne gameversie</a:t>
            </a:r>
            <a:r>
              <a:rPr lang="nl-NL">
                <a:hlinkClick r:id="rId7"/>
              </a:rPr>
              <a:t> </a:t>
            </a:r>
            <a:endParaRPr lang="nl-NL"/>
          </a:p>
        </p:txBody>
      </p:sp>
      <p:pic>
        <p:nvPicPr>
          <p:cNvPr id="13" name="05-Track 5.mp3">
            <a:hlinkClick r:id="" action="ppaction://media"/>
          </p:cNvPr>
          <p:cNvPicPr>
            <a:picLocks noRot="1" noChangeAspect="1"/>
          </p:cNvPicPr>
          <p:nvPr>
            <a:audioFile r:link="rId1"/>
          </p:nvPr>
        </p:nvPicPr>
        <p:blipFill>
          <a:blip r:embed="rId8" cstate="print"/>
          <a:srcRect/>
          <a:stretch>
            <a:fillRect/>
          </a:stretch>
        </p:blipFill>
        <p:spPr bwMode="auto">
          <a:xfrm>
            <a:off x="684213" y="3141663"/>
            <a:ext cx="304800" cy="304800"/>
          </a:xfrm>
          <a:prstGeom prst="rect">
            <a:avLst/>
          </a:prstGeom>
          <a:noFill/>
          <a:ln w="9525">
            <a:noFill/>
            <a:miter lim="800000"/>
            <a:headEnd/>
            <a:tailEnd/>
          </a:ln>
        </p:spPr>
      </p:pic>
      <p:sp>
        <p:nvSpPr>
          <p:cNvPr id="32779" name="Tekstvak 13"/>
          <p:cNvSpPr txBox="1">
            <a:spLocks noChangeArrowheads="1"/>
          </p:cNvSpPr>
          <p:nvPr/>
        </p:nvSpPr>
        <p:spPr bwMode="auto">
          <a:xfrm>
            <a:off x="900113" y="3357563"/>
            <a:ext cx="658812" cy="230187"/>
          </a:xfrm>
          <a:prstGeom prst="rect">
            <a:avLst/>
          </a:prstGeom>
          <a:noFill/>
          <a:ln w="9525">
            <a:noFill/>
            <a:miter lim="800000"/>
            <a:headEnd/>
            <a:tailEnd/>
          </a:ln>
        </p:spPr>
        <p:txBody>
          <a:bodyPr wrap="none">
            <a:spAutoFit/>
          </a:bodyPr>
          <a:lstStyle/>
          <a:p>
            <a:r>
              <a:rPr lang="nl-NL" sz="900"/>
              <a:t>CD1</a:t>
            </a:r>
            <a:r>
              <a:rPr lang="nl-NL" sz="900">
                <a:sym typeface="Wingdings" pitchFamily="2" charset="2"/>
              </a:rPr>
              <a:t></a:t>
            </a:r>
            <a:r>
              <a:rPr lang="nl-NL" sz="900"/>
              <a:t>05</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75"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609600"/>
          </a:xfrm>
          <a:solidFill>
            <a:schemeClr val="tx2"/>
          </a:solidFill>
        </p:spPr>
        <p:txBody>
          <a:bodyPr/>
          <a:lstStyle/>
          <a:p>
            <a:pPr eaLnBrk="1" hangingPunct="1"/>
            <a:r>
              <a:rPr lang="nl-NL" sz="5400" smtClean="0">
                <a:solidFill>
                  <a:srgbClr val="FF3300"/>
                </a:solidFill>
                <a:latin typeface="EngrvrsOldEng BT" pitchFamily="66" charset="0"/>
              </a:rPr>
              <a:t>Samenvatting</a:t>
            </a:r>
          </a:p>
        </p:txBody>
      </p:sp>
      <p:pic>
        <p:nvPicPr>
          <p:cNvPr id="33795" name="Picture 11" descr="C:\Users\John\Pictures\Bespiegeling\H3 StedenKathedr\vakwerkhuis_2_st_dizier_frankrijk.jpg"/>
          <p:cNvPicPr>
            <a:picLocks noChangeAspect="1" noChangeArrowheads="1"/>
          </p:cNvPicPr>
          <p:nvPr/>
        </p:nvPicPr>
        <p:blipFill>
          <a:blip r:embed="rId2" cstate="print"/>
          <a:srcRect/>
          <a:stretch>
            <a:fillRect/>
          </a:stretch>
        </p:blipFill>
        <p:spPr bwMode="auto">
          <a:xfrm>
            <a:off x="0" y="4495800"/>
            <a:ext cx="1854200" cy="2362200"/>
          </a:xfrm>
          <a:prstGeom prst="rect">
            <a:avLst/>
          </a:prstGeom>
          <a:noFill/>
          <a:ln w="9525">
            <a:noFill/>
            <a:miter lim="800000"/>
            <a:headEnd/>
            <a:tailEnd/>
          </a:ln>
        </p:spPr>
      </p:pic>
      <p:pic>
        <p:nvPicPr>
          <p:cNvPr id="33796" name="Picture 12" descr="C:\Users\John\Pictures\Bespiegeling\H3 StedenKathedr\chartresdetailraam.jpg"/>
          <p:cNvPicPr>
            <a:picLocks noChangeAspect="1" noChangeArrowheads="1"/>
          </p:cNvPicPr>
          <p:nvPr/>
        </p:nvPicPr>
        <p:blipFill>
          <a:blip r:embed="rId3" cstate="print"/>
          <a:srcRect/>
          <a:stretch>
            <a:fillRect/>
          </a:stretch>
        </p:blipFill>
        <p:spPr bwMode="auto">
          <a:xfrm>
            <a:off x="1524000" y="4876800"/>
            <a:ext cx="1757363" cy="1981200"/>
          </a:xfrm>
          <a:prstGeom prst="rect">
            <a:avLst/>
          </a:prstGeom>
          <a:noFill/>
          <a:ln w="9525">
            <a:noFill/>
            <a:miter lim="800000"/>
            <a:headEnd/>
            <a:tailEnd/>
          </a:ln>
        </p:spPr>
      </p:pic>
      <p:pic>
        <p:nvPicPr>
          <p:cNvPr id="33797" name="Picture 13" descr="C:\Users\John\Pictures\Bespiegeling\H3 StedenKathedr\Claus Sluter.jpg"/>
          <p:cNvPicPr>
            <a:picLocks noChangeAspect="1" noChangeArrowheads="1"/>
          </p:cNvPicPr>
          <p:nvPr/>
        </p:nvPicPr>
        <p:blipFill>
          <a:blip r:embed="rId4" cstate="print"/>
          <a:srcRect/>
          <a:stretch>
            <a:fillRect/>
          </a:stretch>
        </p:blipFill>
        <p:spPr bwMode="auto">
          <a:xfrm>
            <a:off x="3200400" y="4495800"/>
            <a:ext cx="1676400" cy="2362200"/>
          </a:xfrm>
          <a:prstGeom prst="rect">
            <a:avLst/>
          </a:prstGeom>
          <a:noFill/>
          <a:ln w="9525">
            <a:noFill/>
            <a:miter lim="800000"/>
            <a:headEnd/>
            <a:tailEnd/>
          </a:ln>
        </p:spPr>
      </p:pic>
      <p:pic>
        <p:nvPicPr>
          <p:cNvPr id="33798" name="Picture 14" descr="C:\Users\John\Pictures\Bespiegeling\H3 StedenKathedr\Notre_dame-paris-view.jpg"/>
          <p:cNvPicPr>
            <a:picLocks noChangeAspect="1" noChangeArrowheads="1"/>
          </p:cNvPicPr>
          <p:nvPr/>
        </p:nvPicPr>
        <p:blipFill>
          <a:blip r:embed="rId5" cstate="print"/>
          <a:srcRect/>
          <a:stretch>
            <a:fillRect/>
          </a:stretch>
        </p:blipFill>
        <p:spPr bwMode="auto">
          <a:xfrm>
            <a:off x="4572000" y="5238750"/>
            <a:ext cx="2159000" cy="1619250"/>
          </a:xfrm>
          <a:prstGeom prst="rect">
            <a:avLst/>
          </a:prstGeom>
          <a:noFill/>
          <a:ln w="9525">
            <a:noFill/>
            <a:miter lim="800000"/>
            <a:headEnd/>
            <a:tailEnd/>
          </a:ln>
        </p:spPr>
      </p:pic>
      <p:pic>
        <p:nvPicPr>
          <p:cNvPr id="33799" name="Picture 15" descr="C:\Users\John\Pictures\Bespiegeling\H3 StedenKathedr\Reims-WFront-Sept07-DE4330sAR800.jpg"/>
          <p:cNvPicPr>
            <a:picLocks noChangeAspect="1" noChangeArrowheads="1"/>
          </p:cNvPicPr>
          <p:nvPr/>
        </p:nvPicPr>
        <p:blipFill>
          <a:blip r:embed="rId6" cstate="print"/>
          <a:srcRect/>
          <a:stretch>
            <a:fillRect/>
          </a:stretch>
        </p:blipFill>
        <p:spPr bwMode="auto">
          <a:xfrm>
            <a:off x="5943600" y="4938713"/>
            <a:ext cx="1981200" cy="1919287"/>
          </a:xfrm>
          <a:prstGeom prst="rect">
            <a:avLst/>
          </a:prstGeom>
          <a:noFill/>
          <a:ln w="9525">
            <a:noFill/>
            <a:miter lim="800000"/>
            <a:headEnd/>
            <a:tailEnd/>
          </a:ln>
        </p:spPr>
      </p:pic>
      <p:pic>
        <p:nvPicPr>
          <p:cNvPr id="33800" name="Picture 16" descr="C:\Users\John\Pictures\Bespiegeling\H3 StedenKathedr\GiottoMad.jpg"/>
          <p:cNvPicPr>
            <a:picLocks noChangeAspect="1" noChangeArrowheads="1"/>
          </p:cNvPicPr>
          <p:nvPr/>
        </p:nvPicPr>
        <p:blipFill>
          <a:blip r:embed="rId7" cstate="print"/>
          <a:srcRect/>
          <a:stretch>
            <a:fillRect/>
          </a:stretch>
        </p:blipFill>
        <p:spPr bwMode="auto">
          <a:xfrm>
            <a:off x="7769225" y="4724400"/>
            <a:ext cx="1374775" cy="2133600"/>
          </a:xfrm>
          <a:prstGeom prst="rect">
            <a:avLst/>
          </a:prstGeom>
          <a:noFill/>
          <a:ln w="9525">
            <a:noFill/>
            <a:miter lim="800000"/>
            <a:headEnd/>
            <a:tailEnd/>
          </a:ln>
        </p:spPr>
      </p:pic>
      <p:sp>
        <p:nvSpPr>
          <p:cNvPr id="33801" name="Text Box 17"/>
          <p:cNvSpPr txBox="1">
            <a:spLocks noChangeArrowheads="1"/>
          </p:cNvSpPr>
          <p:nvPr/>
        </p:nvSpPr>
        <p:spPr bwMode="auto">
          <a:xfrm>
            <a:off x="0" y="990600"/>
            <a:ext cx="9144000" cy="3514725"/>
          </a:xfrm>
          <a:prstGeom prst="rect">
            <a:avLst/>
          </a:prstGeom>
          <a:noFill/>
          <a:ln w="9525">
            <a:noFill/>
            <a:miter lim="800000"/>
            <a:headEnd/>
            <a:tailEnd/>
          </a:ln>
        </p:spPr>
        <p:txBody>
          <a:bodyPr>
            <a:spAutoFit/>
          </a:bodyPr>
          <a:lstStyle/>
          <a:p>
            <a:pPr algn="ctr"/>
            <a:r>
              <a:rPr lang="nl-NL"/>
              <a:t>* Overgang van statische agrarische naar dynamische stedelijke cultuur.</a:t>
            </a:r>
            <a:br>
              <a:rPr lang="nl-NL"/>
            </a:br>
            <a:r>
              <a:rPr lang="nl-NL"/>
              <a:t>* Cultuur gebaseerd op ruilhandel</a:t>
            </a:r>
            <a:br>
              <a:rPr lang="nl-NL"/>
            </a:br>
            <a:r>
              <a:rPr lang="nl-NL"/>
              <a:t>* Invloed van verstedelijking ook op religieus terrein.</a:t>
            </a:r>
            <a:br>
              <a:rPr lang="nl-NL"/>
            </a:br>
            <a:r>
              <a:rPr lang="nl-NL"/>
              <a:t>* Kathedralen in de stad voor geloof maar ook prestige voor de stad.</a:t>
            </a:r>
            <a:br>
              <a:rPr lang="nl-NL"/>
            </a:br>
            <a:r>
              <a:rPr lang="nl-NL"/>
              <a:t>* Bedelorden actief onder de bevolking van de stad.</a:t>
            </a:r>
            <a:br>
              <a:rPr lang="nl-NL"/>
            </a:br>
            <a:r>
              <a:rPr lang="nl-NL"/>
              <a:t>* Burgers ondersteunen financieel de bouw van kerken en kloosters.</a:t>
            </a:r>
            <a:br>
              <a:rPr lang="nl-NL"/>
            </a:br>
            <a:r>
              <a:rPr lang="nl-NL"/>
              <a:t>* Ideeën van Abt. Sugar </a:t>
            </a:r>
            <a:r>
              <a:rPr lang="nl-NL">
                <a:latin typeface="Times New Roman" pitchFamily="18" charset="0"/>
              </a:rPr>
              <a:t>–</a:t>
            </a:r>
            <a:r>
              <a:rPr lang="nl-NL"/>
              <a:t> </a:t>
            </a:r>
            <a:r>
              <a:rPr lang="nl-NL">
                <a:latin typeface="Times New Roman" pitchFamily="18" charset="0"/>
              </a:rPr>
              <a:t>‘</a:t>
            </a:r>
            <a:r>
              <a:rPr lang="nl-NL"/>
              <a:t>God is licht</a:t>
            </a:r>
            <a:r>
              <a:rPr lang="nl-NL">
                <a:latin typeface="Times New Roman" pitchFamily="18" charset="0"/>
              </a:rPr>
              <a:t>’</a:t>
            </a:r>
            <a:r>
              <a:rPr lang="nl-NL"/>
              <a:t>-  zichtbaar in de architectuur.</a:t>
            </a:r>
            <a:br>
              <a:rPr lang="nl-NL"/>
            </a:br>
            <a:r>
              <a:rPr lang="nl-NL"/>
              <a:t>* Meerstemmige missen zorgen voor verlevendiging.</a:t>
            </a:r>
            <a:br>
              <a:rPr lang="nl-NL"/>
            </a:br>
            <a:r>
              <a:rPr lang="nl-NL"/>
              <a:t>* Toneelmatige scènes tijdens de vieringen vormen oorsprong mirakelspelen.</a:t>
            </a:r>
            <a:br>
              <a:rPr lang="nl-NL"/>
            </a:br>
            <a:r>
              <a:rPr lang="nl-NL"/>
              <a:t>* Nieuwe geloofsopvatting: Christus krijgt een meer menselijk gezicht.</a:t>
            </a:r>
            <a:br>
              <a:rPr lang="nl-NL"/>
            </a:br>
            <a:r>
              <a:rPr lang="nl-NL"/>
              <a:t>* Accent van Laatste Oordeel naar leven en dood van Christus.</a:t>
            </a:r>
            <a:br>
              <a:rPr lang="nl-NL"/>
            </a:br>
            <a:r>
              <a:rPr lang="nl-NL"/>
              <a:t>* Afbeelding van Christus en Maria op herkenbare manier.</a:t>
            </a:r>
            <a:br>
              <a:rPr lang="nl-NL"/>
            </a:br>
            <a:r>
              <a:rPr lang="nl-NL"/>
              <a:t>* Natuurgetrouwe Fresco</a:t>
            </a:r>
            <a:r>
              <a:rPr lang="nl-NL">
                <a:latin typeface="Times New Roman" pitchFamily="18" charset="0"/>
              </a:rPr>
              <a:t>’</a:t>
            </a:r>
            <a:r>
              <a:rPr lang="nl-NL"/>
              <a:t>s van Giotto en beeldhouwwerken. </a:t>
            </a:r>
            <a:br>
              <a:rPr lang="nl-NL"/>
            </a:br>
            <a:endParaRPr lang="nl-NL"/>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2" descr="C:\Users\John\Pictures\Bespiegeling\H3 StedenKathedr\vakwerk-rouen.jpg"/>
          <p:cNvPicPr>
            <a:picLocks noChangeAspect="1" noChangeArrowheads="1"/>
          </p:cNvPicPr>
          <p:nvPr/>
        </p:nvPicPr>
        <p:blipFill>
          <a:blip r:embed="rId2" cstate="print"/>
          <a:srcRect/>
          <a:stretch>
            <a:fillRect/>
          </a:stretch>
        </p:blipFill>
        <p:spPr bwMode="auto">
          <a:xfrm>
            <a:off x="0" y="838200"/>
            <a:ext cx="2987675" cy="3989388"/>
          </a:xfrm>
          <a:prstGeom prst="rect">
            <a:avLst/>
          </a:prstGeom>
          <a:noFill/>
          <a:ln w="9525">
            <a:noFill/>
            <a:miter lim="800000"/>
            <a:headEnd/>
            <a:tailEnd/>
          </a:ln>
        </p:spPr>
      </p:pic>
      <p:sp>
        <p:nvSpPr>
          <p:cNvPr id="5123" name="Rectangle 3"/>
          <p:cNvSpPr>
            <a:spLocks noGrp="1" noChangeArrowheads="1"/>
          </p:cNvSpPr>
          <p:nvPr>
            <p:ph type="title"/>
          </p:nvPr>
        </p:nvSpPr>
        <p:spPr>
          <a:xfrm>
            <a:off x="0" y="0"/>
            <a:ext cx="9144000" cy="762000"/>
          </a:xfrm>
          <a:solidFill>
            <a:schemeClr val="tx2"/>
          </a:solidFill>
        </p:spPr>
        <p:txBody>
          <a:bodyPr/>
          <a:lstStyle/>
          <a:p>
            <a:pPr algn="l" eaLnBrk="1" hangingPunct="1"/>
            <a:r>
              <a:rPr lang="nl-NL" sz="5400" smtClean="0">
                <a:solidFill>
                  <a:srgbClr val="FF3300"/>
                </a:solidFill>
                <a:latin typeface="EngrvrsOldEng BT" pitchFamily="66" charset="0"/>
              </a:rPr>
              <a:t> De straat</a:t>
            </a:r>
          </a:p>
        </p:txBody>
      </p:sp>
      <p:sp>
        <p:nvSpPr>
          <p:cNvPr id="5124" name="Text Box 11"/>
          <p:cNvSpPr txBox="1">
            <a:spLocks noChangeArrowheads="1"/>
          </p:cNvSpPr>
          <p:nvPr/>
        </p:nvSpPr>
        <p:spPr bwMode="auto">
          <a:xfrm>
            <a:off x="685800" y="4572000"/>
            <a:ext cx="1460500" cy="246063"/>
          </a:xfrm>
          <a:prstGeom prst="rect">
            <a:avLst/>
          </a:prstGeom>
          <a:noFill/>
          <a:ln w="9525">
            <a:noFill/>
            <a:miter lim="800000"/>
            <a:headEnd/>
            <a:tailEnd/>
          </a:ln>
        </p:spPr>
        <p:txBody>
          <a:bodyPr wrap="none">
            <a:spAutoFit/>
          </a:bodyPr>
          <a:lstStyle/>
          <a:p>
            <a:r>
              <a:rPr lang="nl-NL" sz="1000"/>
              <a:t>Vakwerkhuizen Rouen</a:t>
            </a:r>
          </a:p>
        </p:txBody>
      </p:sp>
      <p:pic>
        <p:nvPicPr>
          <p:cNvPr id="5125" name="Picture 13" descr="C:\Users\John\Pictures\Bespiegeling\H3 StedenKathedr\vakwerkhuis_2_st_dizier_frankrijk.jpg"/>
          <p:cNvPicPr>
            <a:picLocks noChangeAspect="1" noChangeArrowheads="1"/>
          </p:cNvPicPr>
          <p:nvPr/>
        </p:nvPicPr>
        <p:blipFill>
          <a:blip r:embed="rId3" cstate="print"/>
          <a:srcRect/>
          <a:stretch>
            <a:fillRect/>
          </a:stretch>
        </p:blipFill>
        <p:spPr bwMode="auto">
          <a:xfrm>
            <a:off x="3276600" y="838200"/>
            <a:ext cx="3108325" cy="3962400"/>
          </a:xfrm>
          <a:prstGeom prst="rect">
            <a:avLst/>
          </a:prstGeom>
          <a:noFill/>
          <a:ln w="9525">
            <a:noFill/>
            <a:miter lim="800000"/>
            <a:headEnd/>
            <a:tailEnd/>
          </a:ln>
        </p:spPr>
      </p:pic>
      <p:sp>
        <p:nvSpPr>
          <p:cNvPr id="5126" name="Text Box 10"/>
          <p:cNvSpPr txBox="1">
            <a:spLocks noChangeArrowheads="1"/>
          </p:cNvSpPr>
          <p:nvPr/>
        </p:nvSpPr>
        <p:spPr bwMode="auto">
          <a:xfrm>
            <a:off x="3276600" y="1066800"/>
            <a:ext cx="1905000" cy="246063"/>
          </a:xfrm>
          <a:prstGeom prst="rect">
            <a:avLst/>
          </a:prstGeom>
          <a:noFill/>
          <a:ln w="9525">
            <a:noFill/>
            <a:miter lim="800000"/>
            <a:headEnd/>
            <a:tailEnd/>
          </a:ln>
        </p:spPr>
        <p:txBody>
          <a:bodyPr>
            <a:spAutoFit/>
          </a:bodyPr>
          <a:lstStyle/>
          <a:p>
            <a:r>
              <a:rPr lang="nl-NL" sz="1000">
                <a:solidFill>
                  <a:schemeClr val="tx1"/>
                </a:solidFill>
              </a:rPr>
              <a:t>Vakwerkhuis St.Dizier</a:t>
            </a:r>
          </a:p>
        </p:txBody>
      </p:sp>
      <p:sp>
        <p:nvSpPr>
          <p:cNvPr id="5127" name="Text Box 14"/>
          <p:cNvSpPr txBox="1">
            <a:spLocks noChangeArrowheads="1"/>
          </p:cNvSpPr>
          <p:nvPr/>
        </p:nvSpPr>
        <p:spPr bwMode="auto">
          <a:xfrm>
            <a:off x="228600" y="4941888"/>
            <a:ext cx="8915400" cy="1735137"/>
          </a:xfrm>
          <a:prstGeom prst="rect">
            <a:avLst/>
          </a:prstGeom>
          <a:noFill/>
          <a:ln w="9525">
            <a:noFill/>
            <a:miter lim="800000"/>
            <a:headEnd/>
            <a:tailEnd/>
          </a:ln>
        </p:spPr>
        <p:txBody>
          <a:bodyPr>
            <a:spAutoFit/>
          </a:bodyPr>
          <a:lstStyle/>
          <a:p>
            <a:r>
              <a:rPr lang="nl-NL" sz="1200"/>
              <a:t>Een middeleeuwse straat. De plek waar alles gebeurde. De mensen werkten op straat, verkochten hun spullen op straat en vervoerden alles over straat. Ze liepen continu van binnen naar buiten. Ook de dieren deden dat. Ganzen, varkens, kippen en andere dieren liepen overal tussendoor. De straten waren bezaaid met afval. De stadsbestuurders riepen de mensen wel op om de straten schoon te houden, maar dat hielp niks. Mensen gooiden hun afval gewoon uit het raam. Dode beesten, rottend eten, poep van honden en varkens; het lag echt overal. En niemand kon het wat schelen. In de middeleeuwen waren de mensen 's nachts erg bang. Ze dachten dat er dan kwade geesten kwamen. Het was toen ook wel erg donker op straat. Mensen bleven veilig binnen en staken daar hun vuurtjes aan. Vooral voor arme mensen waren de nachten vreselijk. Omdat ze niet naar buiten durfden, moesten ze wel in hun donkere, vieze kelders zitten. Het zat er vol ongedierte, zoals ratten. De mensen hadden geen WC en zaten gewoon in de huiskamer op de pot. Een leven zoals dit was in de middeleeuwen heel normaal.</a:t>
            </a:r>
          </a:p>
        </p:txBody>
      </p:sp>
      <p:pic>
        <p:nvPicPr>
          <p:cNvPr id="5128" name="Picture 15" descr="C:\Users\John\Pictures\Bespiegeling\H3 StedenKathedr\Aan%20de%20kaak%20gesteld1_jpg.jpg"/>
          <p:cNvPicPr>
            <a:picLocks noChangeAspect="1" noChangeArrowheads="1"/>
          </p:cNvPicPr>
          <p:nvPr/>
        </p:nvPicPr>
        <p:blipFill>
          <a:blip r:embed="rId4" cstate="print"/>
          <a:srcRect/>
          <a:stretch>
            <a:fillRect/>
          </a:stretch>
        </p:blipFill>
        <p:spPr bwMode="auto">
          <a:xfrm>
            <a:off x="6629400" y="2819400"/>
            <a:ext cx="2514600" cy="1885950"/>
          </a:xfrm>
          <a:prstGeom prst="rect">
            <a:avLst/>
          </a:prstGeom>
          <a:noFill/>
          <a:ln w="9525">
            <a:noFill/>
            <a:miter lim="800000"/>
            <a:headEnd/>
            <a:tailEnd/>
          </a:ln>
        </p:spPr>
      </p:pic>
      <p:pic>
        <p:nvPicPr>
          <p:cNvPr id="5129" name="Picture 16" descr="C:\Users\John\Pictures\Bespiegeling\H3 StedenKathedr\M.E.-straatbeeld.jpg"/>
          <p:cNvPicPr>
            <a:picLocks noChangeAspect="1" noChangeArrowheads="1"/>
          </p:cNvPicPr>
          <p:nvPr/>
        </p:nvPicPr>
        <p:blipFill>
          <a:blip r:embed="rId5" cstate="print"/>
          <a:srcRect/>
          <a:stretch>
            <a:fillRect/>
          </a:stretch>
        </p:blipFill>
        <p:spPr bwMode="auto">
          <a:xfrm>
            <a:off x="6629400" y="838200"/>
            <a:ext cx="2514600" cy="1885950"/>
          </a:xfrm>
          <a:prstGeom prst="rect">
            <a:avLst/>
          </a:prstGeom>
          <a:noFill/>
          <a:ln w="9525">
            <a:noFill/>
            <a:miter lim="800000"/>
            <a:headEnd/>
            <a:tailEnd/>
          </a:ln>
        </p:spPr>
      </p:pic>
      <p:sp>
        <p:nvSpPr>
          <p:cNvPr id="5130" name="Text Box 17"/>
          <p:cNvSpPr txBox="1">
            <a:spLocks noChangeArrowheads="1"/>
          </p:cNvSpPr>
          <p:nvPr/>
        </p:nvSpPr>
        <p:spPr bwMode="auto">
          <a:xfrm>
            <a:off x="3108325" y="168275"/>
            <a:ext cx="3403600" cy="396875"/>
          </a:xfrm>
          <a:prstGeom prst="rect">
            <a:avLst/>
          </a:prstGeom>
          <a:noFill/>
          <a:ln w="9525">
            <a:noFill/>
            <a:miter lim="800000"/>
            <a:headEnd/>
            <a:tailEnd/>
          </a:ln>
        </p:spPr>
        <p:txBody>
          <a:bodyPr wrap="none">
            <a:spAutoFit/>
          </a:bodyPr>
          <a:lstStyle/>
          <a:p>
            <a:r>
              <a:rPr lang="nl-NL" sz="2000"/>
              <a:t>De plek waar alles gebeurde</a:t>
            </a:r>
          </a:p>
        </p:txBody>
      </p:sp>
      <p:sp>
        <p:nvSpPr>
          <p:cNvPr id="5131" name="Text Box 18"/>
          <p:cNvSpPr txBox="1">
            <a:spLocks noChangeArrowheads="1"/>
          </p:cNvSpPr>
          <p:nvPr/>
        </p:nvSpPr>
        <p:spPr bwMode="auto">
          <a:xfrm>
            <a:off x="7092950" y="4437063"/>
            <a:ext cx="890588" cy="246062"/>
          </a:xfrm>
          <a:prstGeom prst="rect">
            <a:avLst/>
          </a:prstGeom>
          <a:noFill/>
          <a:ln w="9525">
            <a:noFill/>
            <a:miter lim="800000"/>
            <a:headEnd/>
            <a:tailEnd/>
          </a:ln>
        </p:spPr>
        <p:txBody>
          <a:bodyPr wrap="none">
            <a:spAutoFit/>
          </a:bodyPr>
          <a:lstStyle/>
          <a:p>
            <a:r>
              <a:rPr lang="nl-NL" sz="1000"/>
              <a:t>Schandpaal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762000"/>
          </a:xfrm>
          <a:solidFill>
            <a:schemeClr val="tx2"/>
          </a:solidFill>
        </p:spPr>
        <p:txBody>
          <a:bodyPr/>
          <a:lstStyle/>
          <a:p>
            <a:pPr eaLnBrk="1" hangingPunct="1"/>
            <a:r>
              <a:rPr lang="nl-NL" sz="5400" smtClean="0">
                <a:solidFill>
                  <a:srgbClr val="FF3300"/>
                </a:solidFill>
                <a:latin typeface="EngrvrsOldEng BT" pitchFamily="66" charset="0"/>
              </a:rPr>
              <a:t>De straat</a:t>
            </a:r>
          </a:p>
        </p:txBody>
      </p:sp>
      <p:pic>
        <p:nvPicPr>
          <p:cNvPr id="6147" name="Picture 5" descr="C:\Users\John\Pictures\Bespiegeling\H3 StedenKathedr\vaganten1.jpg"/>
          <p:cNvPicPr>
            <a:picLocks noChangeAspect="1" noChangeArrowheads="1"/>
          </p:cNvPicPr>
          <p:nvPr/>
        </p:nvPicPr>
        <p:blipFill>
          <a:blip r:embed="rId2" cstate="print"/>
          <a:srcRect/>
          <a:stretch>
            <a:fillRect/>
          </a:stretch>
        </p:blipFill>
        <p:spPr bwMode="auto">
          <a:xfrm>
            <a:off x="228600" y="3860800"/>
            <a:ext cx="3048000" cy="2997200"/>
          </a:xfrm>
          <a:prstGeom prst="rect">
            <a:avLst/>
          </a:prstGeom>
          <a:noFill/>
          <a:ln w="9525">
            <a:noFill/>
            <a:miter lim="800000"/>
            <a:headEnd/>
            <a:tailEnd/>
          </a:ln>
        </p:spPr>
      </p:pic>
      <p:pic>
        <p:nvPicPr>
          <p:cNvPr id="6148" name="Picture 6" descr="C:\Users\John\Pictures\Bespiegeling\H3 StedenKathedr\vaganten2.jpg"/>
          <p:cNvPicPr>
            <a:picLocks noChangeAspect="1" noChangeArrowheads="1"/>
          </p:cNvPicPr>
          <p:nvPr/>
        </p:nvPicPr>
        <p:blipFill>
          <a:blip r:embed="rId3" cstate="print"/>
          <a:srcRect/>
          <a:stretch>
            <a:fillRect/>
          </a:stretch>
        </p:blipFill>
        <p:spPr bwMode="auto">
          <a:xfrm>
            <a:off x="7366000" y="3810000"/>
            <a:ext cx="1682750" cy="2514600"/>
          </a:xfrm>
          <a:prstGeom prst="rect">
            <a:avLst/>
          </a:prstGeom>
          <a:noFill/>
          <a:ln w="9525">
            <a:noFill/>
            <a:miter lim="800000"/>
            <a:headEnd/>
            <a:tailEnd/>
          </a:ln>
        </p:spPr>
      </p:pic>
      <p:sp>
        <p:nvSpPr>
          <p:cNvPr id="6149" name="Text Box 12"/>
          <p:cNvSpPr txBox="1">
            <a:spLocks noChangeArrowheads="1"/>
          </p:cNvSpPr>
          <p:nvPr/>
        </p:nvSpPr>
        <p:spPr bwMode="auto">
          <a:xfrm>
            <a:off x="7667625" y="6308725"/>
            <a:ext cx="1219200" cy="246063"/>
          </a:xfrm>
          <a:prstGeom prst="rect">
            <a:avLst/>
          </a:prstGeom>
          <a:noFill/>
          <a:ln w="9525">
            <a:noFill/>
            <a:miter lim="800000"/>
            <a:headEnd/>
            <a:tailEnd/>
          </a:ln>
        </p:spPr>
        <p:txBody>
          <a:bodyPr>
            <a:spAutoFit/>
          </a:bodyPr>
          <a:lstStyle/>
          <a:p>
            <a:r>
              <a:rPr lang="nl-NL" sz="1000"/>
              <a:t>Moderne vagant</a:t>
            </a:r>
          </a:p>
        </p:txBody>
      </p:sp>
      <p:sp>
        <p:nvSpPr>
          <p:cNvPr id="6150" name="Text Box 13"/>
          <p:cNvSpPr txBox="1">
            <a:spLocks noChangeArrowheads="1"/>
          </p:cNvSpPr>
          <p:nvPr/>
        </p:nvSpPr>
        <p:spPr bwMode="auto">
          <a:xfrm>
            <a:off x="136525" y="749300"/>
            <a:ext cx="4664075" cy="2981325"/>
          </a:xfrm>
          <a:prstGeom prst="rect">
            <a:avLst/>
          </a:prstGeom>
          <a:noFill/>
          <a:ln w="9525">
            <a:noFill/>
            <a:miter lim="800000"/>
            <a:headEnd/>
            <a:tailEnd/>
          </a:ln>
        </p:spPr>
        <p:txBody>
          <a:bodyPr>
            <a:spAutoFit/>
          </a:bodyPr>
          <a:lstStyle/>
          <a:p>
            <a:r>
              <a:rPr lang="nl-NL" sz="2000">
                <a:solidFill>
                  <a:srgbClr val="CC66FF"/>
                </a:solidFill>
              </a:rPr>
              <a:t>Vaganten:</a:t>
            </a:r>
            <a:r>
              <a:rPr lang="nl-NL" sz="1400"/>
              <a:t> Straatartiesten zijn een bekend verschijnsel; speellieden, jongleurs, toneelspelers en berentemmers trekken van stad tot stad. Ze staan laag in aanzien. Hun tekst en muziek zijn nauwelijks opgeschreven en er werd veel geïmproviseerd. Zij begeleiden zichzelf op verschillende instrumenten tegelijk bv. de doedelzak. Deze mengvorm van muziek, theater en circusachtige acts bestonden al in het Romeinse rijk maar werden door de christelijke kerk veroordeeld: </a:t>
            </a:r>
            <a:r>
              <a:rPr lang="nl-NL" sz="1400">
                <a:latin typeface="Times New Roman" pitchFamily="18" charset="0"/>
              </a:rPr>
              <a:t>‘</a:t>
            </a:r>
            <a:r>
              <a:rPr lang="nl-NL" sz="1400" i="1"/>
              <a:t>minnestrelen van de satan</a:t>
            </a:r>
            <a:r>
              <a:rPr lang="nl-NL" sz="1400" i="1">
                <a:latin typeface="Times New Roman" pitchFamily="18" charset="0"/>
              </a:rPr>
              <a:t>’</a:t>
            </a:r>
            <a:r>
              <a:rPr lang="nl-NL" sz="1400"/>
              <a:t>. Hun muziek is in tegenspraak met de strenge kerkelijke muziek, desondanks is dit volksvermaak van generatie op generatie doorgegeven</a:t>
            </a:r>
            <a:r>
              <a:rPr lang="nl-NL"/>
              <a:t>. </a:t>
            </a:r>
          </a:p>
        </p:txBody>
      </p:sp>
      <p:pic>
        <p:nvPicPr>
          <p:cNvPr id="6151" name="Picture 16" descr="C:\Users\John\Pictures\Bespiegeling\H3 StedenKathedr\Vaganten4.jpg"/>
          <p:cNvPicPr>
            <a:picLocks noChangeAspect="1" noChangeArrowheads="1"/>
          </p:cNvPicPr>
          <p:nvPr/>
        </p:nvPicPr>
        <p:blipFill>
          <a:blip r:embed="rId4" cstate="print"/>
          <a:srcRect/>
          <a:stretch>
            <a:fillRect/>
          </a:stretch>
        </p:blipFill>
        <p:spPr bwMode="auto">
          <a:xfrm>
            <a:off x="3505200" y="3810000"/>
            <a:ext cx="2819400" cy="2243138"/>
          </a:xfrm>
          <a:prstGeom prst="rect">
            <a:avLst/>
          </a:prstGeom>
          <a:noFill/>
          <a:ln w="9525">
            <a:noFill/>
            <a:miter lim="800000"/>
            <a:headEnd/>
            <a:tailEnd/>
          </a:ln>
        </p:spPr>
      </p:pic>
      <p:pic>
        <p:nvPicPr>
          <p:cNvPr id="6152" name="Picture 17" descr="C:\Users\John\Pictures\Bespiegeling\H3 StedenKathedr\Vaganten5.jpg"/>
          <p:cNvPicPr>
            <a:picLocks noChangeAspect="1" noChangeArrowheads="1"/>
          </p:cNvPicPr>
          <p:nvPr/>
        </p:nvPicPr>
        <p:blipFill>
          <a:blip r:embed="rId5" cstate="print"/>
          <a:srcRect/>
          <a:stretch>
            <a:fillRect/>
          </a:stretch>
        </p:blipFill>
        <p:spPr bwMode="auto">
          <a:xfrm>
            <a:off x="4800600" y="762000"/>
            <a:ext cx="4343400" cy="2841625"/>
          </a:xfrm>
          <a:prstGeom prst="rect">
            <a:avLst/>
          </a:prstGeom>
          <a:noFill/>
          <a:ln w="9525">
            <a:noFill/>
            <a:miter lim="800000"/>
            <a:headEnd/>
            <a:tailEnd/>
          </a:ln>
        </p:spPr>
      </p:pic>
      <p:sp>
        <p:nvSpPr>
          <p:cNvPr id="6153" name="Text Box 18"/>
          <p:cNvSpPr txBox="1">
            <a:spLocks noChangeArrowheads="1"/>
          </p:cNvSpPr>
          <p:nvPr/>
        </p:nvSpPr>
        <p:spPr bwMode="auto">
          <a:xfrm>
            <a:off x="3352800" y="6096000"/>
            <a:ext cx="4267200" cy="646113"/>
          </a:xfrm>
          <a:prstGeom prst="rect">
            <a:avLst/>
          </a:prstGeom>
          <a:solidFill>
            <a:srgbClr val="92D050"/>
          </a:solidFill>
          <a:ln w="9525">
            <a:noFill/>
            <a:miter lim="800000"/>
            <a:headEnd/>
            <a:tailEnd/>
          </a:ln>
        </p:spPr>
        <p:txBody>
          <a:bodyPr>
            <a:spAutoFit/>
          </a:bodyPr>
          <a:lstStyle/>
          <a:p>
            <a:r>
              <a:rPr lang="nl-NL" sz="1200">
                <a:solidFill>
                  <a:srgbClr val="7030A0"/>
                </a:solidFill>
                <a:latin typeface="Times New Roman" pitchFamily="18" charset="0"/>
              </a:rPr>
              <a:t>‘</a:t>
            </a:r>
            <a:r>
              <a:rPr lang="nl-NL" sz="1200">
                <a:solidFill>
                  <a:srgbClr val="7030A0"/>
                </a:solidFill>
              </a:rPr>
              <a:t>Je hoort maar zelden dat het goed afloopt met die </a:t>
            </a:r>
            <a:br>
              <a:rPr lang="nl-NL" sz="1200">
                <a:solidFill>
                  <a:srgbClr val="7030A0"/>
                </a:solidFill>
              </a:rPr>
            </a:br>
            <a:r>
              <a:rPr lang="nl-NL" sz="1200">
                <a:solidFill>
                  <a:srgbClr val="7030A0"/>
                </a:solidFill>
              </a:rPr>
              <a:t>kunstenaars: er zijn er volgens mij evenveel heiligen onder </a:t>
            </a:r>
            <a:br>
              <a:rPr lang="nl-NL" sz="1200">
                <a:solidFill>
                  <a:srgbClr val="7030A0"/>
                </a:solidFill>
              </a:rPr>
            </a:br>
            <a:r>
              <a:rPr lang="nl-NL" sz="1200">
                <a:solidFill>
                  <a:srgbClr val="7030A0"/>
                </a:solidFill>
              </a:rPr>
              <a:t>als er zwarte zwanen zijn</a:t>
            </a:r>
            <a:r>
              <a:rPr lang="nl-NL" sz="1200">
                <a:solidFill>
                  <a:srgbClr val="7030A0"/>
                </a:solidFill>
                <a:latin typeface="Times New Roman" pitchFamily="18" charset="0"/>
              </a:rPr>
              <a:t>’</a:t>
            </a:r>
            <a:r>
              <a:rPr lang="nl-NL" sz="1200">
                <a:solidFill>
                  <a:srgbClr val="7030A0"/>
                </a:solidFill>
              </a:rPr>
              <a:t>.  Jacob van Maerlandt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0" y="0"/>
            <a:ext cx="9144000" cy="762000"/>
          </a:xfrm>
          <a:solidFill>
            <a:schemeClr val="tx2"/>
          </a:solidFill>
        </p:spPr>
        <p:txBody>
          <a:bodyPr/>
          <a:lstStyle/>
          <a:p>
            <a:pPr eaLnBrk="1" hangingPunct="1"/>
            <a:r>
              <a:rPr lang="nl-NL" sz="5400" smtClean="0">
                <a:solidFill>
                  <a:srgbClr val="FF3300"/>
                </a:solidFill>
                <a:latin typeface="EngrvrsOldEng BT" pitchFamily="66" charset="0"/>
              </a:rPr>
              <a:t>De straat</a:t>
            </a:r>
          </a:p>
        </p:txBody>
      </p:sp>
      <p:sp>
        <p:nvSpPr>
          <p:cNvPr id="7171" name="Text Box 12"/>
          <p:cNvSpPr txBox="1">
            <a:spLocks noChangeArrowheads="1"/>
          </p:cNvSpPr>
          <p:nvPr/>
        </p:nvSpPr>
        <p:spPr bwMode="auto">
          <a:xfrm>
            <a:off x="179388" y="762000"/>
            <a:ext cx="8964612" cy="2124075"/>
          </a:xfrm>
          <a:prstGeom prst="rect">
            <a:avLst/>
          </a:prstGeom>
          <a:noFill/>
          <a:ln w="9525">
            <a:noFill/>
            <a:miter lim="800000"/>
            <a:headEnd/>
            <a:tailEnd/>
          </a:ln>
        </p:spPr>
        <p:txBody>
          <a:bodyPr>
            <a:spAutoFit/>
          </a:bodyPr>
          <a:lstStyle/>
          <a:p>
            <a:r>
              <a:rPr lang="nl-NL" sz="2000">
                <a:solidFill>
                  <a:srgbClr val="CC66FF"/>
                </a:solidFill>
              </a:rPr>
              <a:t>Mirakelspelen:</a:t>
            </a:r>
            <a:r>
              <a:rPr lang="nl-NL" sz="1400"/>
              <a:t> In de loop van de late M.E. vermindert het verzet van de kerk tegen volksvermaak door de </a:t>
            </a:r>
            <a:br>
              <a:rPr lang="nl-NL" sz="1400"/>
            </a:br>
            <a:r>
              <a:rPr lang="nl-NL" sz="1400"/>
              <a:t>behoefte van de stadsbewoners om op een meer herkenbare wijze uiting te geven aan hun geloof. De liturgie- in het Latijn en gezongen volgens gregoriaanse regels is te abstract. In eerste instantie worden theater en volksmuziek ingezet tijdens de liturgieviering, maar later groeit hiertegen verzet want de kerk blijft tenslotte een gewijde ruimte waarin vaste rituelen plaats moeten vinden. Zo ontstaan de mirakelspelen en passiespelen: groots opgezet theater op de straten en pleinen buiten de kerk. In een </a:t>
            </a:r>
            <a:r>
              <a:rPr lang="nl-NL" sz="1400">
                <a:solidFill>
                  <a:srgbClr val="66FF33"/>
                </a:solidFill>
              </a:rPr>
              <a:t>mirakelspel</a:t>
            </a:r>
            <a:r>
              <a:rPr lang="nl-NL" sz="1400"/>
              <a:t> wordt op wonderbaarlijke wijze </a:t>
            </a:r>
            <a:r>
              <a:rPr lang="nl-NL" sz="1400">
                <a:latin typeface="Times New Roman" pitchFamily="18" charset="0"/>
              </a:rPr>
              <a:t>–</a:t>
            </a:r>
            <a:r>
              <a:rPr lang="nl-NL" sz="1400"/>
              <a:t> door tussenkomst van Maria of een heilige </a:t>
            </a:r>
            <a:r>
              <a:rPr lang="nl-NL" sz="1400">
                <a:latin typeface="Times New Roman" pitchFamily="18" charset="0"/>
              </a:rPr>
              <a:t>–</a:t>
            </a:r>
            <a:r>
              <a:rPr lang="nl-NL" sz="1400"/>
              <a:t> het leven van zondaars ten goede gekeerd. Het </a:t>
            </a:r>
            <a:r>
              <a:rPr lang="nl-NL" sz="1400">
                <a:solidFill>
                  <a:srgbClr val="66FF33"/>
                </a:solidFill>
              </a:rPr>
              <a:t>passiespel</a:t>
            </a:r>
            <a:r>
              <a:rPr lang="nl-NL" sz="1400"/>
              <a:t> heeft het lijden van Christus als onderwerp. Soms nemen honderden spelers hieraan deel en duurt het spel dagenlang.  </a:t>
            </a:r>
          </a:p>
        </p:txBody>
      </p:sp>
      <p:pic>
        <p:nvPicPr>
          <p:cNvPr id="7172" name="Picture 13" descr="C:\Users\John\Pictures\Bespiegeling\H3 StedenKathedr\mirakelspeldecor.jpg">
            <a:hlinkClick r:id="rId2"/>
          </p:cNvPr>
          <p:cNvPicPr>
            <a:picLocks noChangeAspect="1" noChangeArrowheads="1"/>
          </p:cNvPicPr>
          <p:nvPr/>
        </p:nvPicPr>
        <p:blipFill>
          <a:blip r:embed="rId3" cstate="print"/>
          <a:srcRect/>
          <a:stretch>
            <a:fillRect/>
          </a:stretch>
        </p:blipFill>
        <p:spPr bwMode="auto">
          <a:xfrm>
            <a:off x="0" y="2924175"/>
            <a:ext cx="4343400" cy="2273300"/>
          </a:xfrm>
          <a:prstGeom prst="rect">
            <a:avLst/>
          </a:prstGeom>
          <a:noFill/>
          <a:ln w="9525">
            <a:noFill/>
            <a:miter lim="800000"/>
            <a:headEnd/>
            <a:tailEnd/>
          </a:ln>
        </p:spPr>
      </p:pic>
      <p:pic>
        <p:nvPicPr>
          <p:cNvPr id="7173" name="Picture 8" descr="C:\Users\John\Pictures\Bespiegeling\H3 StedenKathedr\passiespel.gif"/>
          <p:cNvPicPr>
            <a:picLocks noChangeAspect="1" noChangeArrowheads="1"/>
          </p:cNvPicPr>
          <p:nvPr/>
        </p:nvPicPr>
        <p:blipFill>
          <a:blip r:embed="rId4" cstate="print"/>
          <a:srcRect/>
          <a:stretch>
            <a:fillRect/>
          </a:stretch>
        </p:blipFill>
        <p:spPr bwMode="auto">
          <a:xfrm>
            <a:off x="3886200" y="2773363"/>
            <a:ext cx="5105400" cy="4084637"/>
          </a:xfrm>
          <a:prstGeom prst="rect">
            <a:avLst/>
          </a:prstGeom>
          <a:noFill/>
          <a:ln w="9525">
            <a:noFill/>
            <a:miter lim="800000"/>
            <a:headEnd/>
            <a:tailEnd/>
          </a:ln>
        </p:spPr>
      </p:pic>
      <p:pic>
        <p:nvPicPr>
          <p:cNvPr id="7174" name="Picture 14" descr="C:\Users\John\Pictures\Bespiegeling\H3 StedenKathedr\mirakelspel1.jpg"/>
          <p:cNvPicPr>
            <a:picLocks noChangeAspect="1" noChangeArrowheads="1"/>
          </p:cNvPicPr>
          <p:nvPr/>
        </p:nvPicPr>
        <p:blipFill>
          <a:blip r:embed="rId5" cstate="print"/>
          <a:srcRect/>
          <a:stretch>
            <a:fillRect/>
          </a:stretch>
        </p:blipFill>
        <p:spPr bwMode="auto">
          <a:xfrm>
            <a:off x="228600" y="4760913"/>
            <a:ext cx="3319463" cy="2097087"/>
          </a:xfrm>
          <a:prstGeom prst="rect">
            <a:avLst/>
          </a:prstGeom>
          <a:noFill/>
          <a:ln w="9525">
            <a:noFill/>
            <a:miter lim="800000"/>
            <a:headEnd/>
            <a:tailEnd/>
          </a:ln>
        </p:spPr>
      </p:pic>
      <p:sp>
        <p:nvSpPr>
          <p:cNvPr id="7175" name="Text Box 15"/>
          <p:cNvSpPr txBox="1">
            <a:spLocks noChangeArrowheads="1"/>
          </p:cNvSpPr>
          <p:nvPr/>
        </p:nvSpPr>
        <p:spPr bwMode="auto">
          <a:xfrm>
            <a:off x="1763713" y="2997200"/>
            <a:ext cx="1443037" cy="246063"/>
          </a:xfrm>
          <a:prstGeom prst="rect">
            <a:avLst/>
          </a:prstGeom>
          <a:noFill/>
          <a:ln w="9525">
            <a:noFill/>
            <a:miter lim="800000"/>
            <a:headEnd/>
            <a:tailEnd/>
          </a:ln>
        </p:spPr>
        <p:txBody>
          <a:bodyPr wrap="none">
            <a:spAutoFit/>
          </a:bodyPr>
          <a:lstStyle/>
          <a:p>
            <a:r>
              <a:rPr lang="nl-NL" sz="1000">
                <a:solidFill>
                  <a:schemeClr val="tx1"/>
                </a:solidFill>
              </a:rPr>
              <a:t>Decorstuk mirakelspel</a:t>
            </a:r>
          </a:p>
        </p:txBody>
      </p:sp>
      <p:sp>
        <p:nvSpPr>
          <p:cNvPr id="7176" name="Text Box 16"/>
          <p:cNvSpPr txBox="1">
            <a:spLocks noChangeArrowheads="1"/>
          </p:cNvSpPr>
          <p:nvPr/>
        </p:nvSpPr>
        <p:spPr bwMode="auto">
          <a:xfrm>
            <a:off x="2555875" y="6453188"/>
            <a:ext cx="866775" cy="246062"/>
          </a:xfrm>
          <a:prstGeom prst="rect">
            <a:avLst/>
          </a:prstGeom>
          <a:noFill/>
          <a:ln w="9525">
            <a:noFill/>
            <a:miter lim="800000"/>
            <a:headEnd/>
            <a:tailEnd/>
          </a:ln>
        </p:spPr>
        <p:txBody>
          <a:bodyPr wrap="none">
            <a:spAutoFit/>
          </a:bodyPr>
          <a:lstStyle/>
          <a:p>
            <a:r>
              <a:rPr lang="nl-NL" sz="1000"/>
              <a:t>Mirakelspel </a:t>
            </a:r>
          </a:p>
        </p:txBody>
      </p:sp>
      <p:sp>
        <p:nvSpPr>
          <p:cNvPr id="7177" name="Text Box 17"/>
          <p:cNvSpPr txBox="1">
            <a:spLocks noChangeArrowheads="1"/>
          </p:cNvSpPr>
          <p:nvPr/>
        </p:nvSpPr>
        <p:spPr bwMode="auto">
          <a:xfrm>
            <a:off x="7667625" y="6381750"/>
            <a:ext cx="944563" cy="246063"/>
          </a:xfrm>
          <a:prstGeom prst="rect">
            <a:avLst/>
          </a:prstGeom>
          <a:noFill/>
          <a:ln w="9525">
            <a:noFill/>
            <a:miter lim="800000"/>
            <a:headEnd/>
            <a:tailEnd/>
          </a:ln>
        </p:spPr>
        <p:txBody>
          <a:bodyPr>
            <a:spAutoFit/>
          </a:bodyPr>
          <a:lstStyle/>
          <a:p>
            <a:r>
              <a:rPr lang="nl-NL" sz="1000"/>
              <a:t>Passiespel </a:t>
            </a:r>
          </a:p>
        </p:txBody>
      </p:sp>
      <p:sp>
        <p:nvSpPr>
          <p:cNvPr id="7178" name="Tekstvak 9"/>
          <p:cNvSpPr txBox="1">
            <a:spLocks noChangeArrowheads="1"/>
          </p:cNvSpPr>
          <p:nvPr/>
        </p:nvSpPr>
        <p:spPr bwMode="auto">
          <a:xfrm>
            <a:off x="684213" y="2997200"/>
            <a:ext cx="730250" cy="246063"/>
          </a:xfrm>
          <a:prstGeom prst="rect">
            <a:avLst/>
          </a:prstGeom>
          <a:solidFill>
            <a:srgbClr val="FFC000"/>
          </a:solidFill>
          <a:ln w="9525">
            <a:noFill/>
            <a:miter lim="800000"/>
            <a:headEnd/>
            <a:tailEnd/>
          </a:ln>
        </p:spPr>
        <p:txBody>
          <a:bodyPr wrap="none">
            <a:spAutoFit/>
          </a:bodyPr>
          <a:lstStyle/>
          <a:p>
            <a:r>
              <a:rPr lang="nl-NL" sz="1000">
                <a:solidFill>
                  <a:schemeClr val="tx1"/>
                </a:solidFill>
              </a:rPr>
              <a:t>Fragment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hn\Pictures\Bespiegeling\H3 StedenKathedr\mysteriespelen.jpg"/>
          <p:cNvPicPr>
            <a:picLocks noChangeAspect="1" noChangeArrowheads="1"/>
          </p:cNvPicPr>
          <p:nvPr/>
        </p:nvPicPr>
        <p:blipFill>
          <a:blip r:embed="rId2" cstate="print"/>
          <a:srcRect/>
          <a:stretch>
            <a:fillRect/>
          </a:stretch>
        </p:blipFill>
        <p:spPr bwMode="auto">
          <a:xfrm>
            <a:off x="3657600" y="3276600"/>
            <a:ext cx="3205163" cy="3581400"/>
          </a:xfrm>
          <a:prstGeom prst="rect">
            <a:avLst/>
          </a:prstGeom>
          <a:noFill/>
          <a:ln w="9525">
            <a:noFill/>
            <a:miter lim="800000"/>
            <a:headEnd/>
            <a:tailEnd/>
          </a:ln>
        </p:spPr>
      </p:pic>
      <p:sp>
        <p:nvSpPr>
          <p:cNvPr id="8195" name="Rectangle 3"/>
          <p:cNvSpPr>
            <a:spLocks noGrp="1" noChangeArrowheads="1"/>
          </p:cNvSpPr>
          <p:nvPr>
            <p:ph type="title"/>
          </p:nvPr>
        </p:nvSpPr>
        <p:spPr>
          <a:xfrm>
            <a:off x="0" y="0"/>
            <a:ext cx="9144000" cy="762000"/>
          </a:xfrm>
          <a:solidFill>
            <a:schemeClr val="tx2"/>
          </a:solidFill>
        </p:spPr>
        <p:txBody>
          <a:bodyPr/>
          <a:lstStyle/>
          <a:p>
            <a:pPr eaLnBrk="1" hangingPunct="1"/>
            <a:r>
              <a:rPr lang="nl-NL" sz="5400" smtClean="0">
                <a:solidFill>
                  <a:srgbClr val="FF3300"/>
                </a:solidFill>
                <a:latin typeface="EngrvrsOldEng BT" pitchFamily="66" charset="0"/>
              </a:rPr>
              <a:t>De straat</a:t>
            </a:r>
          </a:p>
        </p:txBody>
      </p:sp>
      <p:pic>
        <p:nvPicPr>
          <p:cNvPr id="8196" name="Picture 4" descr="C:\Users\John\Pictures\Bespiegeling\H3 StedenKathedr\marieken.jpg"/>
          <p:cNvPicPr>
            <a:picLocks noChangeAspect="1" noChangeArrowheads="1"/>
          </p:cNvPicPr>
          <p:nvPr/>
        </p:nvPicPr>
        <p:blipFill>
          <a:blip r:embed="rId3" cstate="print"/>
          <a:srcRect/>
          <a:stretch>
            <a:fillRect/>
          </a:stretch>
        </p:blipFill>
        <p:spPr bwMode="auto">
          <a:xfrm>
            <a:off x="0" y="3276600"/>
            <a:ext cx="3467100" cy="3581400"/>
          </a:xfrm>
          <a:prstGeom prst="rect">
            <a:avLst/>
          </a:prstGeom>
          <a:noFill/>
          <a:ln w="9525">
            <a:noFill/>
            <a:miter lim="800000"/>
            <a:headEnd/>
            <a:tailEnd/>
          </a:ln>
        </p:spPr>
      </p:pic>
      <p:sp>
        <p:nvSpPr>
          <p:cNvPr id="8197" name="Text Box 6"/>
          <p:cNvSpPr txBox="1">
            <a:spLocks noChangeArrowheads="1"/>
          </p:cNvSpPr>
          <p:nvPr/>
        </p:nvSpPr>
        <p:spPr bwMode="auto">
          <a:xfrm>
            <a:off x="3851275" y="3357563"/>
            <a:ext cx="1639888" cy="246062"/>
          </a:xfrm>
          <a:prstGeom prst="rect">
            <a:avLst/>
          </a:prstGeom>
          <a:noFill/>
          <a:ln w="9525">
            <a:noFill/>
            <a:miter lim="800000"/>
            <a:headEnd/>
            <a:tailEnd/>
          </a:ln>
        </p:spPr>
        <p:txBody>
          <a:bodyPr wrap="none">
            <a:spAutoFit/>
          </a:bodyPr>
          <a:lstStyle/>
          <a:p>
            <a:r>
              <a:rPr lang="nl-NL" sz="1000">
                <a:solidFill>
                  <a:schemeClr val="tx1"/>
                </a:solidFill>
              </a:rPr>
              <a:t>Mariken van Nieumeghen</a:t>
            </a:r>
          </a:p>
        </p:txBody>
      </p:sp>
      <p:sp>
        <p:nvSpPr>
          <p:cNvPr id="8198" name="Text Box 8"/>
          <p:cNvSpPr txBox="1">
            <a:spLocks noChangeArrowheads="1"/>
          </p:cNvSpPr>
          <p:nvPr/>
        </p:nvSpPr>
        <p:spPr bwMode="auto">
          <a:xfrm>
            <a:off x="179388" y="762000"/>
            <a:ext cx="5611812" cy="2338388"/>
          </a:xfrm>
          <a:prstGeom prst="rect">
            <a:avLst/>
          </a:prstGeom>
          <a:noFill/>
          <a:ln w="9525">
            <a:noFill/>
            <a:miter lim="800000"/>
            <a:headEnd/>
            <a:tailEnd/>
          </a:ln>
        </p:spPr>
        <p:txBody>
          <a:bodyPr>
            <a:spAutoFit/>
          </a:bodyPr>
          <a:lstStyle/>
          <a:p>
            <a:r>
              <a:rPr lang="nl-NL" sz="2000">
                <a:solidFill>
                  <a:srgbClr val="CC66FF"/>
                </a:solidFill>
              </a:rPr>
              <a:t>Wagenspelen:</a:t>
            </a:r>
            <a:r>
              <a:rPr lang="nl-NL" sz="1400"/>
              <a:t>  Een variant op de mirakel- en passie spelen is het plaatsen van decors op boerenwagens. Als een processie of optocht trekken de wagens door de straten en langs het publiek. De wagens worden gemaakt door de gilden, wat te zien is aan de thema</a:t>
            </a:r>
            <a:r>
              <a:rPr lang="nl-NL" sz="1400">
                <a:latin typeface="Times New Roman" pitchFamily="18" charset="0"/>
              </a:rPr>
              <a:t>’</a:t>
            </a:r>
            <a:r>
              <a:rPr lang="nl-NL" sz="1400"/>
              <a:t>s op de wagens. Zo nu en dan stopt de wagen en wordt met een kort spel het verhaal verbeeld. Het is feest als deze optochten worden gehouden. De gilden proberen elkaar af te troeven. Bij dit soort feesten hoort ook bezinning: in het mirakelspel </a:t>
            </a:r>
            <a:r>
              <a:rPr lang="nl-NL" sz="1400">
                <a:latin typeface="Times New Roman" pitchFamily="18" charset="0"/>
              </a:rPr>
              <a:t>‘</a:t>
            </a:r>
            <a:r>
              <a:rPr lang="nl-NL" sz="1400" i="1"/>
              <a:t>Mariken van Nieumeghen</a:t>
            </a:r>
            <a:r>
              <a:rPr lang="nl-NL" sz="1400" i="1">
                <a:latin typeface="Times New Roman" pitchFamily="18" charset="0"/>
              </a:rPr>
              <a:t>’</a:t>
            </a:r>
            <a:r>
              <a:rPr lang="nl-NL" sz="1400"/>
              <a:t> komt Mariken tot inkeer na zeven jaar met de duivel te hebben verkeerd bij het zien van het wagenspel Masscheroen. </a:t>
            </a:r>
          </a:p>
        </p:txBody>
      </p:sp>
      <p:pic>
        <p:nvPicPr>
          <p:cNvPr id="8199" name="Picture 9" descr="C:\Users\John\Pictures\Bespiegeling\H3 StedenKathedr\wagenspel2.jpg"/>
          <p:cNvPicPr>
            <a:picLocks noChangeAspect="1" noChangeArrowheads="1"/>
          </p:cNvPicPr>
          <p:nvPr/>
        </p:nvPicPr>
        <p:blipFill>
          <a:blip r:embed="rId4" cstate="print"/>
          <a:srcRect/>
          <a:stretch>
            <a:fillRect/>
          </a:stretch>
        </p:blipFill>
        <p:spPr bwMode="auto">
          <a:xfrm>
            <a:off x="5791200" y="571500"/>
            <a:ext cx="3352800" cy="2514600"/>
          </a:xfrm>
          <a:prstGeom prst="rect">
            <a:avLst/>
          </a:prstGeom>
          <a:noFill/>
          <a:ln w="9525">
            <a:noFill/>
            <a:miter lim="800000"/>
            <a:headEnd/>
            <a:tailEnd/>
          </a:ln>
        </p:spPr>
      </p:pic>
      <p:sp>
        <p:nvSpPr>
          <p:cNvPr id="8200" name="Text Box 10"/>
          <p:cNvSpPr txBox="1">
            <a:spLocks noChangeArrowheads="1"/>
          </p:cNvSpPr>
          <p:nvPr/>
        </p:nvSpPr>
        <p:spPr bwMode="auto">
          <a:xfrm>
            <a:off x="6019800" y="2743200"/>
            <a:ext cx="857250" cy="246063"/>
          </a:xfrm>
          <a:prstGeom prst="rect">
            <a:avLst/>
          </a:prstGeom>
          <a:noFill/>
          <a:ln w="9525">
            <a:noFill/>
            <a:miter lim="800000"/>
            <a:headEnd/>
            <a:tailEnd/>
          </a:ln>
        </p:spPr>
        <p:txBody>
          <a:bodyPr wrap="none">
            <a:spAutoFit/>
          </a:bodyPr>
          <a:lstStyle/>
          <a:p>
            <a:r>
              <a:rPr lang="nl-NL" sz="1000"/>
              <a:t>Wagenspel </a:t>
            </a:r>
          </a:p>
        </p:txBody>
      </p:sp>
      <p:pic>
        <p:nvPicPr>
          <p:cNvPr id="8201" name="Picture 11" descr="C:\Users\John\Pictures\Bespiegeling\H3 StedenKathedr\Mariken van N..jpg"/>
          <p:cNvPicPr>
            <a:picLocks noChangeAspect="1" noChangeArrowheads="1"/>
          </p:cNvPicPr>
          <p:nvPr/>
        </p:nvPicPr>
        <p:blipFill>
          <a:blip r:embed="rId5" cstate="print"/>
          <a:srcRect/>
          <a:stretch>
            <a:fillRect/>
          </a:stretch>
        </p:blipFill>
        <p:spPr bwMode="auto">
          <a:xfrm>
            <a:off x="7010400" y="3276600"/>
            <a:ext cx="2114550" cy="2819400"/>
          </a:xfrm>
          <a:prstGeom prst="rect">
            <a:avLst/>
          </a:prstGeom>
          <a:noFill/>
          <a:ln w="9525">
            <a:noFill/>
            <a:miter lim="800000"/>
            <a:headEnd/>
            <a:tailEnd/>
          </a:ln>
        </p:spPr>
      </p:pic>
      <p:sp>
        <p:nvSpPr>
          <p:cNvPr id="8202" name="Text Box 12"/>
          <p:cNvSpPr txBox="1">
            <a:spLocks noChangeArrowheads="1"/>
          </p:cNvSpPr>
          <p:nvPr/>
        </p:nvSpPr>
        <p:spPr bwMode="auto">
          <a:xfrm>
            <a:off x="7094538" y="6096000"/>
            <a:ext cx="2049462" cy="400050"/>
          </a:xfrm>
          <a:prstGeom prst="rect">
            <a:avLst/>
          </a:prstGeom>
          <a:noFill/>
          <a:ln w="9525">
            <a:noFill/>
            <a:miter lim="800000"/>
            <a:headEnd/>
            <a:tailEnd/>
          </a:ln>
        </p:spPr>
        <p:txBody>
          <a:bodyPr>
            <a:spAutoFit/>
          </a:bodyPr>
          <a:lstStyle/>
          <a:p>
            <a:r>
              <a:rPr lang="nl-NL" sz="1000"/>
              <a:t>Mariken van Nieumeghen</a:t>
            </a:r>
            <a:br>
              <a:rPr lang="nl-NL" sz="1000"/>
            </a:br>
            <a:r>
              <a:rPr lang="nl-NL" sz="1000"/>
              <a:t>Nijmegen.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C:\Users\John\Pictures\Bespiegeling\H3 StedenKathedr\assisi_panorama.jpg"/>
          <p:cNvPicPr>
            <a:picLocks noChangeAspect="1" noChangeArrowheads="1"/>
          </p:cNvPicPr>
          <p:nvPr/>
        </p:nvPicPr>
        <p:blipFill>
          <a:blip r:embed="rId2" cstate="print"/>
          <a:srcRect/>
          <a:stretch>
            <a:fillRect/>
          </a:stretch>
        </p:blipFill>
        <p:spPr bwMode="auto">
          <a:xfrm>
            <a:off x="2819400" y="3048000"/>
            <a:ext cx="3124200" cy="2343150"/>
          </a:xfrm>
          <a:prstGeom prst="rect">
            <a:avLst/>
          </a:prstGeom>
          <a:noFill/>
          <a:ln w="9525">
            <a:noFill/>
            <a:miter lim="800000"/>
            <a:headEnd/>
            <a:tailEnd/>
          </a:ln>
        </p:spPr>
      </p:pic>
      <p:sp>
        <p:nvSpPr>
          <p:cNvPr id="9219" name="Rectangle 2"/>
          <p:cNvSpPr>
            <a:spLocks noGrp="1" noChangeArrowheads="1"/>
          </p:cNvSpPr>
          <p:nvPr>
            <p:ph type="title"/>
          </p:nvPr>
        </p:nvSpPr>
        <p:spPr>
          <a:xfrm>
            <a:off x="0" y="0"/>
            <a:ext cx="9144000" cy="685800"/>
          </a:xfrm>
          <a:solidFill>
            <a:schemeClr val="tx2"/>
          </a:solidFill>
        </p:spPr>
        <p:txBody>
          <a:bodyPr/>
          <a:lstStyle/>
          <a:p>
            <a:pPr eaLnBrk="1" hangingPunct="1"/>
            <a:r>
              <a:rPr lang="nl-NL" sz="5400" smtClean="0">
                <a:solidFill>
                  <a:srgbClr val="FF3300"/>
                </a:solidFill>
                <a:latin typeface="EngrvrsOldEng BT" pitchFamily="66" charset="0"/>
              </a:rPr>
              <a:t>De Bedelorden</a:t>
            </a:r>
          </a:p>
        </p:txBody>
      </p:sp>
      <p:sp>
        <p:nvSpPr>
          <p:cNvPr id="9220" name="Text Box 3"/>
          <p:cNvSpPr txBox="1">
            <a:spLocks noChangeArrowheads="1"/>
          </p:cNvSpPr>
          <p:nvPr/>
        </p:nvSpPr>
        <p:spPr bwMode="auto">
          <a:xfrm>
            <a:off x="179388" y="733425"/>
            <a:ext cx="7440612" cy="1600200"/>
          </a:xfrm>
          <a:prstGeom prst="rect">
            <a:avLst/>
          </a:prstGeom>
          <a:noFill/>
          <a:ln w="9525">
            <a:noFill/>
            <a:miter lim="800000"/>
            <a:headEnd/>
            <a:tailEnd/>
          </a:ln>
        </p:spPr>
        <p:txBody>
          <a:bodyPr>
            <a:spAutoFit/>
          </a:bodyPr>
          <a:lstStyle/>
          <a:p>
            <a:r>
              <a:rPr lang="nl-NL" sz="2000">
                <a:solidFill>
                  <a:srgbClr val="CC66FF"/>
                </a:solidFill>
              </a:rPr>
              <a:t>Kloosters in de stad:</a:t>
            </a:r>
            <a:r>
              <a:rPr lang="nl-NL" sz="1400"/>
              <a:t> In de steden vestigen zich nieuwe kloosterorden, vooral de franciscanen en dominicanen. Zij volgen het gedachtegoed van Bernardus van Clairvaux die soberheid en armoede voorschrijft. De franciscanen leven volgens de regels van Franciscus van Assisi.  </a:t>
            </a:r>
            <a:r>
              <a:rPr lang="nl-NL" sz="1200"/>
              <a:t>Als zoon van rijke ouders leidt hij een luxe leventje. Als hij een mis bijwoont waarin hij hoort hoe Christus zijn leerlingen uitzendt om te prediken, ziet Franciscus ook af van alle luxe en bezittingen trekt hij zijn verdere leven al predikend rond. Volgelingen trekken met hem mee. Hij wordt arm met de armen en weet zelfs afvalligen weer voor de kerk te winnen.</a:t>
            </a:r>
            <a:endParaRPr lang="nl-NL" sz="1200">
              <a:solidFill>
                <a:srgbClr val="CC66FF"/>
              </a:solidFill>
            </a:endParaRPr>
          </a:p>
        </p:txBody>
      </p:sp>
      <p:pic>
        <p:nvPicPr>
          <p:cNvPr id="9221" name="Picture 5" descr="C:\Users\John\Pictures\Bespiegeling\H3 StedenKathedr\FranciscusCimabue.jpg"/>
          <p:cNvPicPr>
            <a:picLocks noChangeAspect="1" noChangeArrowheads="1"/>
          </p:cNvPicPr>
          <p:nvPr/>
        </p:nvPicPr>
        <p:blipFill>
          <a:blip r:embed="rId3" cstate="print"/>
          <a:srcRect/>
          <a:stretch>
            <a:fillRect/>
          </a:stretch>
        </p:blipFill>
        <p:spPr bwMode="auto">
          <a:xfrm>
            <a:off x="7620000" y="685800"/>
            <a:ext cx="1524000" cy="1482725"/>
          </a:xfrm>
          <a:prstGeom prst="rect">
            <a:avLst/>
          </a:prstGeom>
          <a:noFill/>
          <a:ln w="9525">
            <a:noFill/>
            <a:miter lim="800000"/>
            <a:headEnd/>
            <a:tailEnd/>
          </a:ln>
        </p:spPr>
      </p:pic>
      <p:sp>
        <p:nvSpPr>
          <p:cNvPr id="9222" name="Text Box 10"/>
          <p:cNvSpPr txBox="1">
            <a:spLocks noChangeArrowheads="1"/>
          </p:cNvSpPr>
          <p:nvPr/>
        </p:nvSpPr>
        <p:spPr bwMode="auto">
          <a:xfrm>
            <a:off x="4356100" y="3141663"/>
            <a:ext cx="733425" cy="246062"/>
          </a:xfrm>
          <a:prstGeom prst="rect">
            <a:avLst/>
          </a:prstGeom>
          <a:noFill/>
          <a:ln w="9525">
            <a:noFill/>
            <a:miter lim="800000"/>
            <a:headEnd/>
            <a:tailEnd/>
          </a:ln>
        </p:spPr>
        <p:txBody>
          <a:bodyPr>
            <a:spAutoFit/>
          </a:bodyPr>
          <a:lstStyle/>
          <a:p>
            <a:r>
              <a:rPr lang="nl-NL" sz="1000">
                <a:solidFill>
                  <a:schemeClr val="tx1"/>
                </a:solidFill>
              </a:rPr>
              <a:t>Assisi</a:t>
            </a:r>
          </a:p>
        </p:txBody>
      </p:sp>
      <p:sp>
        <p:nvSpPr>
          <p:cNvPr id="9223" name="Text Box 12"/>
          <p:cNvSpPr txBox="1">
            <a:spLocks noChangeArrowheads="1"/>
          </p:cNvSpPr>
          <p:nvPr/>
        </p:nvSpPr>
        <p:spPr bwMode="auto">
          <a:xfrm>
            <a:off x="7772400" y="2133600"/>
            <a:ext cx="1182688" cy="246063"/>
          </a:xfrm>
          <a:prstGeom prst="rect">
            <a:avLst/>
          </a:prstGeom>
          <a:noFill/>
          <a:ln w="9525">
            <a:noFill/>
            <a:miter lim="800000"/>
            <a:headEnd/>
            <a:tailEnd/>
          </a:ln>
        </p:spPr>
        <p:txBody>
          <a:bodyPr>
            <a:spAutoFit/>
          </a:bodyPr>
          <a:lstStyle/>
          <a:p>
            <a:r>
              <a:rPr lang="nl-NL" sz="1000"/>
              <a:t>St.Franciscus</a:t>
            </a:r>
          </a:p>
        </p:txBody>
      </p:sp>
      <p:sp>
        <p:nvSpPr>
          <p:cNvPr id="9224" name="Text Box 14"/>
          <p:cNvSpPr txBox="1">
            <a:spLocks noChangeArrowheads="1"/>
          </p:cNvSpPr>
          <p:nvPr/>
        </p:nvSpPr>
        <p:spPr bwMode="auto">
          <a:xfrm>
            <a:off x="179388" y="5661025"/>
            <a:ext cx="4968875" cy="822325"/>
          </a:xfrm>
          <a:prstGeom prst="rect">
            <a:avLst/>
          </a:prstGeom>
          <a:noFill/>
          <a:ln w="9525">
            <a:noFill/>
            <a:miter lim="800000"/>
            <a:headEnd/>
            <a:tailEnd/>
          </a:ln>
        </p:spPr>
        <p:txBody>
          <a:bodyPr>
            <a:spAutoFit/>
          </a:bodyPr>
          <a:lstStyle/>
          <a:p>
            <a:r>
              <a:rPr lang="nl-NL" sz="1200"/>
              <a:t>In het warme Itali</a:t>
            </a:r>
            <a:r>
              <a:rPr lang="nl-NL" sz="1200">
                <a:latin typeface="Times New Roman" pitchFamily="18" charset="0"/>
              </a:rPr>
              <a:t>ë</a:t>
            </a:r>
            <a:r>
              <a:rPr lang="nl-NL" sz="1200"/>
              <a:t> speelt de gotische architectuur een minder belangrijke rol. Hier geen grote ramen, waardoor de kerk al gauw een broeikas wordt, maar fresco</a:t>
            </a:r>
            <a:r>
              <a:rPr lang="nl-NL" sz="1200">
                <a:latin typeface="Times New Roman" pitchFamily="18" charset="0"/>
              </a:rPr>
              <a:t>’</a:t>
            </a:r>
            <a:r>
              <a:rPr lang="nl-NL" sz="1200"/>
              <a:t>s waarmee de grote muurvlakken worden bedekt. De bouwstijl blijft dan ook romaans georiënteerd.</a:t>
            </a:r>
          </a:p>
        </p:txBody>
      </p:sp>
      <p:pic>
        <p:nvPicPr>
          <p:cNvPr id="9225" name="Picture 15" descr="C:\Users\John\Pictures\Bespiegeling\H3 StedenKathedr\assisi.jpg"/>
          <p:cNvPicPr>
            <a:picLocks noChangeAspect="1" noChangeArrowheads="1"/>
          </p:cNvPicPr>
          <p:nvPr/>
        </p:nvPicPr>
        <p:blipFill>
          <a:blip r:embed="rId4" cstate="print"/>
          <a:srcRect/>
          <a:stretch>
            <a:fillRect/>
          </a:stretch>
        </p:blipFill>
        <p:spPr bwMode="auto">
          <a:xfrm>
            <a:off x="0" y="2438400"/>
            <a:ext cx="2971800" cy="2971800"/>
          </a:xfrm>
          <a:prstGeom prst="rect">
            <a:avLst/>
          </a:prstGeom>
          <a:noFill/>
          <a:ln w="9525">
            <a:noFill/>
            <a:miter lim="800000"/>
            <a:headEnd/>
            <a:tailEnd/>
          </a:ln>
        </p:spPr>
      </p:pic>
      <p:sp>
        <p:nvSpPr>
          <p:cNvPr id="9226" name="Text Box 4"/>
          <p:cNvSpPr txBox="1">
            <a:spLocks noChangeArrowheads="1"/>
          </p:cNvSpPr>
          <p:nvPr/>
        </p:nvSpPr>
        <p:spPr bwMode="auto">
          <a:xfrm>
            <a:off x="2133600" y="2438400"/>
            <a:ext cx="3048000" cy="639763"/>
          </a:xfrm>
          <a:prstGeom prst="rect">
            <a:avLst/>
          </a:prstGeom>
          <a:solidFill>
            <a:srgbClr val="0070C0"/>
          </a:solidFill>
          <a:ln w="9525">
            <a:noFill/>
            <a:miter lim="800000"/>
            <a:headEnd/>
            <a:tailEnd/>
          </a:ln>
        </p:spPr>
        <p:txBody>
          <a:bodyPr>
            <a:spAutoFit/>
          </a:bodyPr>
          <a:lstStyle/>
          <a:p>
            <a:r>
              <a:rPr lang="nl-NL" sz="1200"/>
              <a:t>Geloofsverspreiding, Zorg voor de zieken, Kopiëren van manuscripten/studie,</a:t>
            </a:r>
          </a:p>
          <a:p>
            <a:r>
              <a:rPr lang="nl-NL" sz="1200"/>
              <a:t>Onderdak aan reizigers,</a:t>
            </a:r>
          </a:p>
        </p:txBody>
      </p:sp>
      <p:pic>
        <p:nvPicPr>
          <p:cNvPr id="9227" name="Picture 9" descr="C:\Users\John\Pictures\Bespiegeling\H3 StedenKathedr\Interior_of_Basilica-Assisi.jpg"/>
          <p:cNvPicPr>
            <a:picLocks noChangeAspect="1" noChangeArrowheads="1"/>
          </p:cNvPicPr>
          <p:nvPr/>
        </p:nvPicPr>
        <p:blipFill>
          <a:blip r:embed="rId5" cstate="print"/>
          <a:srcRect/>
          <a:stretch>
            <a:fillRect/>
          </a:stretch>
        </p:blipFill>
        <p:spPr bwMode="auto">
          <a:xfrm>
            <a:off x="5156200" y="2438400"/>
            <a:ext cx="39878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685800"/>
          </a:xfrm>
          <a:solidFill>
            <a:schemeClr val="tx2"/>
          </a:solidFill>
        </p:spPr>
        <p:txBody>
          <a:bodyPr/>
          <a:lstStyle/>
          <a:p>
            <a:pPr eaLnBrk="1" hangingPunct="1"/>
            <a:r>
              <a:rPr lang="nl-NL" sz="5400" smtClean="0">
                <a:solidFill>
                  <a:srgbClr val="FF3300"/>
                </a:solidFill>
                <a:latin typeface="EngrvrsOldEng BT" pitchFamily="66" charset="0"/>
              </a:rPr>
              <a:t>De Bedelorden</a:t>
            </a:r>
          </a:p>
        </p:txBody>
      </p:sp>
      <p:sp>
        <p:nvSpPr>
          <p:cNvPr id="10243" name="Text Box 3"/>
          <p:cNvSpPr txBox="1">
            <a:spLocks noChangeArrowheads="1"/>
          </p:cNvSpPr>
          <p:nvPr/>
        </p:nvSpPr>
        <p:spPr bwMode="auto">
          <a:xfrm>
            <a:off x="179388" y="685800"/>
            <a:ext cx="8785225" cy="1538288"/>
          </a:xfrm>
          <a:prstGeom prst="rect">
            <a:avLst/>
          </a:prstGeom>
          <a:noFill/>
          <a:ln w="9525">
            <a:noFill/>
            <a:miter lim="800000"/>
            <a:headEnd/>
            <a:tailEnd/>
          </a:ln>
        </p:spPr>
        <p:txBody>
          <a:bodyPr>
            <a:spAutoFit/>
          </a:bodyPr>
          <a:lstStyle/>
          <a:p>
            <a:r>
              <a:rPr lang="nl-NL" sz="2000">
                <a:solidFill>
                  <a:srgbClr val="CC66FF"/>
                </a:solidFill>
              </a:rPr>
              <a:t>Christus als voorbeeld</a:t>
            </a:r>
            <a:r>
              <a:rPr lang="nl-NL" sz="2400">
                <a:solidFill>
                  <a:srgbClr val="CC66FF"/>
                </a:solidFill>
              </a:rPr>
              <a:t>: </a:t>
            </a:r>
            <a:r>
              <a:rPr lang="nl-NL" sz="1400"/>
              <a:t>Franciscus spreekt de taal van het volk en zingt als een troubadour over de schoonheid van Gods schepping. Hij benadrukt de menselijke kant van Christus. Afbeeldingen van Christus krijgen in deze periode een ander karakter: van rechter, hoog op een troon, oordelend over goed en kwaad naar  mensenzoon. Thema</a:t>
            </a:r>
            <a:r>
              <a:rPr lang="nl-NL" sz="1400">
                <a:latin typeface="Times New Roman" pitchFamily="18" charset="0"/>
              </a:rPr>
              <a:t>’</a:t>
            </a:r>
            <a:r>
              <a:rPr lang="nl-NL" sz="1400"/>
              <a:t>s als geboorte en dood van Christus worden populair. Franciscus bouwt de eerste kerststal. Op het eind van zijn leven trekt hij zich terug om te vasten en te bidden. Hij krijgt de zgn. stigmata. </a:t>
            </a:r>
            <a:br>
              <a:rPr lang="nl-NL" sz="1400"/>
            </a:br>
            <a:r>
              <a:rPr lang="nl-NL" sz="1400"/>
              <a:t>Door te lijden volgt hij Christus</a:t>
            </a:r>
            <a:r>
              <a:rPr lang="nl-NL" sz="1400">
                <a:latin typeface="Times New Roman" pitchFamily="18" charset="0"/>
              </a:rPr>
              <a:t>’</a:t>
            </a:r>
            <a:r>
              <a:rPr lang="nl-NL" sz="1400"/>
              <a:t> voorbeeld. </a:t>
            </a:r>
            <a:endParaRPr lang="nl-NL" sz="2400">
              <a:solidFill>
                <a:srgbClr val="CC66FF"/>
              </a:solidFill>
            </a:endParaRPr>
          </a:p>
        </p:txBody>
      </p:sp>
      <p:pic>
        <p:nvPicPr>
          <p:cNvPr id="10244" name="Picture 14" descr="C:\Users\John\Pictures\Bespiegeling\H3 StedenKathedr\StFrancis.jpg"/>
          <p:cNvPicPr>
            <a:picLocks noChangeAspect="1" noChangeArrowheads="1"/>
          </p:cNvPicPr>
          <p:nvPr/>
        </p:nvPicPr>
        <p:blipFill>
          <a:blip r:embed="rId2" cstate="print"/>
          <a:srcRect/>
          <a:stretch>
            <a:fillRect/>
          </a:stretch>
        </p:blipFill>
        <p:spPr bwMode="auto">
          <a:xfrm>
            <a:off x="0" y="2286000"/>
            <a:ext cx="3540125" cy="4572000"/>
          </a:xfrm>
          <a:prstGeom prst="rect">
            <a:avLst/>
          </a:prstGeom>
          <a:noFill/>
          <a:ln w="9525">
            <a:noFill/>
            <a:miter lim="800000"/>
            <a:headEnd/>
            <a:tailEnd/>
          </a:ln>
        </p:spPr>
      </p:pic>
      <p:pic>
        <p:nvPicPr>
          <p:cNvPr id="10245" name="Picture 17" descr="C:\Users\John\Pictures\Bespiegeling\H3 StedenKathedr\padrepio.jpg"/>
          <p:cNvPicPr>
            <a:picLocks noChangeAspect="1" noChangeArrowheads="1"/>
          </p:cNvPicPr>
          <p:nvPr/>
        </p:nvPicPr>
        <p:blipFill>
          <a:blip r:embed="rId3" cstate="print"/>
          <a:srcRect/>
          <a:stretch>
            <a:fillRect/>
          </a:stretch>
        </p:blipFill>
        <p:spPr bwMode="auto">
          <a:xfrm>
            <a:off x="3733800" y="2286000"/>
            <a:ext cx="1704975" cy="2370138"/>
          </a:xfrm>
          <a:prstGeom prst="rect">
            <a:avLst/>
          </a:prstGeom>
          <a:noFill/>
          <a:ln w="9525">
            <a:noFill/>
            <a:miter lim="800000"/>
            <a:headEnd/>
            <a:tailEnd/>
          </a:ln>
        </p:spPr>
      </p:pic>
      <p:sp>
        <p:nvSpPr>
          <p:cNvPr id="10246" name="Text Box 18"/>
          <p:cNvSpPr txBox="1">
            <a:spLocks noChangeArrowheads="1"/>
          </p:cNvSpPr>
          <p:nvPr/>
        </p:nvSpPr>
        <p:spPr bwMode="auto">
          <a:xfrm>
            <a:off x="2555875" y="5013325"/>
            <a:ext cx="993775" cy="246063"/>
          </a:xfrm>
          <a:prstGeom prst="rect">
            <a:avLst/>
          </a:prstGeom>
          <a:noFill/>
          <a:ln w="9525">
            <a:noFill/>
            <a:miter lim="800000"/>
            <a:headEnd/>
            <a:tailEnd/>
          </a:ln>
        </p:spPr>
        <p:txBody>
          <a:bodyPr wrap="none">
            <a:spAutoFit/>
          </a:bodyPr>
          <a:lstStyle/>
          <a:p>
            <a:r>
              <a:rPr lang="nl-NL" sz="1000">
                <a:solidFill>
                  <a:schemeClr val="tx1"/>
                </a:solidFill>
              </a:rPr>
              <a:t>St. Franciscus</a:t>
            </a:r>
          </a:p>
        </p:txBody>
      </p:sp>
      <p:sp>
        <p:nvSpPr>
          <p:cNvPr id="10247" name="Text Box 19"/>
          <p:cNvSpPr txBox="1">
            <a:spLocks noChangeArrowheads="1"/>
          </p:cNvSpPr>
          <p:nvPr/>
        </p:nvSpPr>
        <p:spPr bwMode="auto">
          <a:xfrm>
            <a:off x="4038600" y="4648200"/>
            <a:ext cx="1397000" cy="246063"/>
          </a:xfrm>
          <a:prstGeom prst="rect">
            <a:avLst/>
          </a:prstGeom>
          <a:noFill/>
          <a:ln w="9525">
            <a:noFill/>
            <a:miter lim="800000"/>
            <a:headEnd/>
            <a:tailEnd/>
          </a:ln>
        </p:spPr>
        <p:txBody>
          <a:bodyPr>
            <a:spAutoFit/>
          </a:bodyPr>
          <a:lstStyle/>
          <a:p>
            <a:r>
              <a:rPr lang="nl-NL" sz="1000"/>
              <a:t>Padre Pio,stigmata</a:t>
            </a:r>
          </a:p>
        </p:txBody>
      </p:sp>
      <p:pic>
        <p:nvPicPr>
          <p:cNvPr id="10248" name="Picture 20" descr="C:\Users\John\Pictures\Bespiegeling\H3 StedenKathedr\kerststal.jpg"/>
          <p:cNvPicPr>
            <a:picLocks noChangeAspect="1" noChangeArrowheads="1"/>
          </p:cNvPicPr>
          <p:nvPr/>
        </p:nvPicPr>
        <p:blipFill>
          <a:blip r:embed="rId4" cstate="print"/>
          <a:srcRect/>
          <a:stretch>
            <a:fillRect/>
          </a:stretch>
        </p:blipFill>
        <p:spPr bwMode="auto">
          <a:xfrm>
            <a:off x="3581400" y="5089525"/>
            <a:ext cx="2133600" cy="1536700"/>
          </a:xfrm>
          <a:prstGeom prst="rect">
            <a:avLst/>
          </a:prstGeom>
          <a:noFill/>
          <a:ln w="9525">
            <a:noFill/>
            <a:miter lim="800000"/>
            <a:headEnd/>
            <a:tailEnd/>
          </a:ln>
        </p:spPr>
      </p:pic>
      <p:sp>
        <p:nvSpPr>
          <p:cNvPr id="10249" name="Text Box 21"/>
          <p:cNvSpPr txBox="1">
            <a:spLocks noChangeArrowheads="1"/>
          </p:cNvSpPr>
          <p:nvPr/>
        </p:nvSpPr>
        <p:spPr bwMode="auto">
          <a:xfrm>
            <a:off x="4114800" y="6583363"/>
            <a:ext cx="695325" cy="246062"/>
          </a:xfrm>
          <a:prstGeom prst="rect">
            <a:avLst/>
          </a:prstGeom>
          <a:noFill/>
          <a:ln w="9525">
            <a:noFill/>
            <a:miter lim="800000"/>
            <a:headEnd/>
            <a:tailEnd/>
          </a:ln>
        </p:spPr>
        <p:txBody>
          <a:bodyPr wrap="none">
            <a:spAutoFit/>
          </a:bodyPr>
          <a:lstStyle/>
          <a:p>
            <a:r>
              <a:rPr lang="nl-NL" sz="1000"/>
              <a:t>kerststal </a:t>
            </a:r>
          </a:p>
        </p:txBody>
      </p:sp>
      <p:pic>
        <p:nvPicPr>
          <p:cNvPr id="10250" name="Picture 22" descr="C:\Users\John\Pictures\Bespiegeling\H3 StedenKathedr\virgin-mother.jpg"/>
          <p:cNvPicPr>
            <a:picLocks noChangeAspect="1" noChangeArrowheads="1"/>
          </p:cNvPicPr>
          <p:nvPr/>
        </p:nvPicPr>
        <p:blipFill>
          <a:blip r:embed="rId5" cstate="print"/>
          <a:srcRect/>
          <a:stretch>
            <a:fillRect/>
          </a:stretch>
        </p:blipFill>
        <p:spPr bwMode="auto">
          <a:xfrm>
            <a:off x="5715000" y="2286000"/>
            <a:ext cx="3429000" cy="4572000"/>
          </a:xfrm>
          <a:prstGeom prst="rect">
            <a:avLst/>
          </a:prstGeom>
          <a:noFill/>
          <a:ln w="9525">
            <a:noFill/>
            <a:miter lim="800000"/>
            <a:headEnd/>
            <a:tailEnd/>
          </a:ln>
        </p:spPr>
      </p:pic>
      <p:sp>
        <p:nvSpPr>
          <p:cNvPr id="10251" name="Tekstvak 12"/>
          <p:cNvSpPr txBox="1">
            <a:spLocks noChangeArrowheads="1"/>
          </p:cNvSpPr>
          <p:nvPr/>
        </p:nvSpPr>
        <p:spPr bwMode="auto">
          <a:xfrm>
            <a:off x="3800475" y="1989138"/>
            <a:ext cx="5343525" cy="276225"/>
          </a:xfrm>
          <a:prstGeom prst="rect">
            <a:avLst/>
          </a:prstGeom>
          <a:solidFill>
            <a:srgbClr val="92D050"/>
          </a:solidFill>
          <a:ln w="9525">
            <a:noFill/>
            <a:miter lim="800000"/>
            <a:headEnd/>
            <a:tailEnd/>
          </a:ln>
        </p:spPr>
        <p:txBody>
          <a:bodyPr wrap="none">
            <a:spAutoFit/>
          </a:bodyPr>
          <a:lstStyle/>
          <a:p>
            <a:r>
              <a:rPr lang="nl-NL" sz="1200">
                <a:solidFill>
                  <a:srgbClr val="7030A0"/>
                </a:solidFill>
              </a:rPr>
              <a:t>Van de ene dag op de andere ziet Franciscus af van alle luxe en bezittingen.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ardontwerp">
  <a:themeElements>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600" b="0" i="0" u="none" strike="noStrike" cap="none" normalizeH="0" baseline="0" smtClean="0">
            <a:ln>
              <a:noFill/>
            </a:ln>
            <a:solidFill>
              <a:srgbClr val="FFFF99"/>
            </a:solidFill>
            <a:effectLst/>
            <a:latin typeface="Arial Unicode MS" pitchFamily="34" charset="-128"/>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600" b="0" i="0" u="none" strike="noStrike" cap="none" normalizeH="0" baseline="0" smtClean="0">
            <a:ln>
              <a:noFill/>
            </a:ln>
            <a:solidFill>
              <a:srgbClr val="FFFF99"/>
            </a:solidFill>
            <a:effectLst/>
            <a:latin typeface="Arial Unicode MS" pitchFamily="34" charset="-128"/>
            <a:cs typeface="Times New Roman" pitchFamily="18" charset="0"/>
          </a:defRPr>
        </a:defPPr>
      </a:lstStyle>
    </a:lnDef>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3485</TotalTime>
  <Words>2718</Words>
  <Application>Microsoft Office PowerPoint</Application>
  <PresentationFormat>Diavoorstelling (4:3)</PresentationFormat>
  <Paragraphs>152</Paragraphs>
  <Slides>32</Slides>
  <Notes>0</Notes>
  <HiddenSlides>0</HiddenSlides>
  <MMClips>5</MMClips>
  <ScaleCrop>false</ScaleCrop>
  <HeadingPairs>
    <vt:vector size="4" baseType="variant">
      <vt:variant>
        <vt:lpstr>Thema</vt:lpstr>
      </vt:variant>
      <vt:variant>
        <vt:i4>1</vt:i4>
      </vt:variant>
      <vt:variant>
        <vt:lpstr>Diatitels</vt:lpstr>
      </vt:variant>
      <vt:variant>
        <vt:i4>32</vt:i4>
      </vt:variant>
    </vt:vector>
  </HeadingPairs>
  <TitlesOfParts>
    <vt:vector size="33" baseType="lpstr">
      <vt:lpstr>Standaardontwerp</vt:lpstr>
      <vt:lpstr>Steden en Kathedralen</vt:lpstr>
      <vt:lpstr> Steden en Kathedralen</vt:lpstr>
      <vt:lpstr> Steden en Kathedralen</vt:lpstr>
      <vt:lpstr> De straat</vt:lpstr>
      <vt:lpstr>De straat</vt:lpstr>
      <vt:lpstr>De straat</vt:lpstr>
      <vt:lpstr>De straat</vt:lpstr>
      <vt:lpstr>De Bedelorden</vt:lpstr>
      <vt:lpstr>De Bedelorden</vt:lpstr>
      <vt:lpstr>De Bedelorden</vt:lpstr>
      <vt:lpstr>Het plein</vt:lpstr>
      <vt:lpstr> Giotto</vt:lpstr>
      <vt:lpstr>Het plein</vt:lpstr>
      <vt:lpstr>Het plein</vt:lpstr>
      <vt:lpstr>Schilderkunst</vt:lpstr>
      <vt:lpstr> De kathedraal</vt:lpstr>
      <vt:lpstr> De kathedraal</vt:lpstr>
      <vt:lpstr> De kathedraal</vt:lpstr>
      <vt:lpstr> De kathedraal</vt:lpstr>
      <vt:lpstr>St.Jan, Den Bosch</vt:lpstr>
      <vt:lpstr>Wereldlijke architectuur</vt:lpstr>
      <vt:lpstr> Beeldhouwkunst</vt:lpstr>
      <vt:lpstr> Beeldhouwkunst</vt:lpstr>
      <vt:lpstr> God is licht</vt:lpstr>
      <vt:lpstr> God is licht</vt:lpstr>
      <vt:lpstr> God is licht</vt:lpstr>
      <vt:lpstr>Het koor</vt:lpstr>
      <vt:lpstr>Het koor</vt:lpstr>
      <vt:lpstr>Het koor</vt:lpstr>
      <vt:lpstr>Twee componisten.</vt:lpstr>
      <vt:lpstr>Twee componisten.</vt:lpstr>
      <vt:lpstr>Samenvatting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Steden en Kathedralen</dc:title>
  <dc:creator>John</dc:creator>
  <cp:lastModifiedBy>Marjolein</cp:lastModifiedBy>
  <cp:revision>108</cp:revision>
  <dcterms:created xsi:type="dcterms:W3CDTF">2008-11-01T14:53:11Z</dcterms:created>
  <dcterms:modified xsi:type="dcterms:W3CDTF">2011-08-28T15:51:30Z</dcterms:modified>
  <cp:contentStatus/>
</cp:coreProperties>
</file>